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77" y="3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4EA9DE-C10B-4382-B880-CDA2022FAC4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9271BEE-0C3F-412A-A7E6-FB001927AB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86B2052-9BDA-469B-A873-B39E20D30E96}"/>
              </a:ext>
            </a:extLst>
          </p:cNvPr>
          <p:cNvSpPr>
            <a:spLocks noGrp="1"/>
          </p:cNvSpPr>
          <p:nvPr>
            <p:ph type="dt" sz="half" idx="10"/>
          </p:nvPr>
        </p:nvSpPr>
        <p:spPr/>
        <p:txBody>
          <a:bodyPr/>
          <a:lstStyle/>
          <a:p>
            <a:fld id="{F372BD73-107C-4DF9-BFC6-631DFA090604}" type="datetimeFigureOut">
              <a:rPr lang="el-GR" smtClean="0"/>
              <a:t>29/10/2019</a:t>
            </a:fld>
            <a:endParaRPr lang="el-GR"/>
          </a:p>
        </p:txBody>
      </p:sp>
      <p:sp>
        <p:nvSpPr>
          <p:cNvPr id="5" name="Θέση υποσέλιδου 4">
            <a:extLst>
              <a:ext uri="{FF2B5EF4-FFF2-40B4-BE49-F238E27FC236}">
                <a16:creationId xmlns:a16="http://schemas.microsoft.com/office/drawing/2014/main" id="{0A873C20-D77E-4587-BBD9-AAE3B851357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8EC552B-8F14-4D8E-90C0-BC830D9AD920}"/>
              </a:ext>
            </a:extLst>
          </p:cNvPr>
          <p:cNvSpPr>
            <a:spLocks noGrp="1"/>
          </p:cNvSpPr>
          <p:nvPr>
            <p:ph type="sldNum" sz="quarter" idx="12"/>
          </p:nvPr>
        </p:nvSpPr>
        <p:spPr/>
        <p:txBody>
          <a:bodyPr/>
          <a:lstStyle/>
          <a:p>
            <a:fld id="{BB53954E-D420-4435-B491-FA9C81B25330}" type="slidenum">
              <a:rPr lang="el-GR" smtClean="0"/>
              <a:t>‹#›</a:t>
            </a:fld>
            <a:endParaRPr lang="el-GR"/>
          </a:p>
        </p:txBody>
      </p:sp>
    </p:spTree>
    <p:extLst>
      <p:ext uri="{BB962C8B-B14F-4D97-AF65-F5344CB8AC3E}">
        <p14:creationId xmlns:p14="http://schemas.microsoft.com/office/powerpoint/2010/main" val="4140435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9341A0-BF07-4DE8-92E8-934CA956E92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E159482-9366-423A-8C02-7E71621F2B5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B38B80D-EDBD-4C9F-826D-E6587E4E6DA8}"/>
              </a:ext>
            </a:extLst>
          </p:cNvPr>
          <p:cNvSpPr>
            <a:spLocks noGrp="1"/>
          </p:cNvSpPr>
          <p:nvPr>
            <p:ph type="dt" sz="half" idx="10"/>
          </p:nvPr>
        </p:nvSpPr>
        <p:spPr/>
        <p:txBody>
          <a:bodyPr/>
          <a:lstStyle/>
          <a:p>
            <a:fld id="{F372BD73-107C-4DF9-BFC6-631DFA090604}" type="datetimeFigureOut">
              <a:rPr lang="el-GR" smtClean="0"/>
              <a:t>29/10/2019</a:t>
            </a:fld>
            <a:endParaRPr lang="el-GR"/>
          </a:p>
        </p:txBody>
      </p:sp>
      <p:sp>
        <p:nvSpPr>
          <p:cNvPr id="5" name="Θέση υποσέλιδου 4">
            <a:extLst>
              <a:ext uri="{FF2B5EF4-FFF2-40B4-BE49-F238E27FC236}">
                <a16:creationId xmlns:a16="http://schemas.microsoft.com/office/drawing/2014/main" id="{B59CDBF8-8D42-4835-A57E-7514EFF2085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3338A1E-C773-45E1-84D4-4C9B171B0880}"/>
              </a:ext>
            </a:extLst>
          </p:cNvPr>
          <p:cNvSpPr>
            <a:spLocks noGrp="1"/>
          </p:cNvSpPr>
          <p:nvPr>
            <p:ph type="sldNum" sz="quarter" idx="12"/>
          </p:nvPr>
        </p:nvSpPr>
        <p:spPr/>
        <p:txBody>
          <a:bodyPr/>
          <a:lstStyle/>
          <a:p>
            <a:fld id="{BB53954E-D420-4435-B491-FA9C81B25330}" type="slidenum">
              <a:rPr lang="el-GR" smtClean="0"/>
              <a:t>‹#›</a:t>
            </a:fld>
            <a:endParaRPr lang="el-GR"/>
          </a:p>
        </p:txBody>
      </p:sp>
    </p:spTree>
    <p:extLst>
      <p:ext uri="{BB962C8B-B14F-4D97-AF65-F5344CB8AC3E}">
        <p14:creationId xmlns:p14="http://schemas.microsoft.com/office/powerpoint/2010/main" val="293120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343474A-8F23-43F2-8686-15E3A19CDDD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BABB903-92E4-4A4E-8880-E4DE74BD9FA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19AF113-987C-45D1-A96E-B4323C871B53}"/>
              </a:ext>
            </a:extLst>
          </p:cNvPr>
          <p:cNvSpPr>
            <a:spLocks noGrp="1"/>
          </p:cNvSpPr>
          <p:nvPr>
            <p:ph type="dt" sz="half" idx="10"/>
          </p:nvPr>
        </p:nvSpPr>
        <p:spPr/>
        <p:txBody>
          <a:bodyPr/>
          <a:lstStyle/>
          <a:p>
            <a:fld id="{F372BD73-107C-4DF9-BFC6-631DFA090604}" type="datetimeFigureOut">
              <a:rPr lang="el-GR" smtClean="0"/>
              <a:t>29/10/2019</a:t>
            </a:fld>
            <a:endParaRPr lang="el-GR"/>
          </a:p>
        </p:txBody>
      </p:sp>
      <p:sp>
        <p:nvSpPr>
          <p:cNvPr id="5" name="Θέση υποσέλιδου 4">
            <a:extLst>
              <a:ext uri="{FF2B5EF4-FFF2-40B4-BE49-F238E27FC236}">
                <a16:creationId xmlns:a16="http://schemas.microsoft.com/office/drawing/2014/main" id="{F71A727B-6486-4DFD-BCEC-ABD6AF99DAD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5F6E367-11B0-41A8-8E69-FC9695F27F94}"/>
              </a:ext>
            </a:extLst>
          </p:cNvPr>
          <p:cNvSpPr>
            <a:spLocks noGrp="1"/>
          </p:cNvSpPr>
          <p:nvPr>
            <p:ph type="sldNum" sz="quarter" idx="12"/>
          </p:nvPr>
        </p:nvSpPr>
        <p:spPr/>
        <p:txBody>
          <a:bodyPr/>
          <a:lstStyle/>
          <a:p>
            <a:fld id="{BB53954E-D420-4435-B491-FA9C81B25330}" type="slidenum">
              <a:rPr lang="el-GR" smtClean="0"/>
              <a:t>‹#›</a:t>
            </a:fld>
            <a:endParaRPr lang="el-GR"/>
          </a:p>
        </p:txBody>
      </p:sp>
    </p:spTree>
    <p:extLst>
      <p:ext uri="{BB962C8B-B14F-4D97-AF65-F5344CB8AC3E}">
        <p14:creationId xmlns:p14="http://schemas.microsoft.com/office/powerpoint/2010/main" val="146024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1991E5-6EAD-4469-B794-5A095025D6F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0325672-F171-4EED-8AE9-E0E628E6E53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E5C0521-32EF-463E-804B-445F7A391122}"/>
              </a:ext>
            </a:extLst>
          </p:cNvPr>
          <p:cNvSpPr>
            <a:spLocks noGrp="1"/>
          </p:cNvSpPr>
          <p:nvPr>
            <p:ph type="dt" sz="half" idx="10"/>
          </p:nvPr>
        </p:nvSpPr>
        <p:spPr/>
        <p:txBody>
          <a:bodyPr/>
          <a:lstStyle/>
          <a:p>
            <a:fld id="{F372BD73-107C-4DF9-BFC6-631DFA090604}" type="datetimeFigureOut">
              <a:rPr lang="el-GR" smtClean="0"/>
              <a:t>29/10/2019</a:t>
            </a:fld>
            <a:endParaRPr lang="el-GR"/>
          </a:p>
        </p:txBody>
      </p:sp>
      <p:sp>
        <p:nvSpPr>
          <p:cNvPr id="5" name="Θέση υποσέλιδου 4">
            <a:extLst>
              <a:ext uri="{FF2B5EF4-FFF2-40B4-BE49-F238E27FC236}">
                <a16:creationId xmlns:a16="http://schemas.microsoft.com/office/drawing/2014/main" id="{EEF6F140-3ABF-46BC-BD42-27322C66D87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DE18A0B-A27D-48F6-ADB6-577F61B0D71F}"/>
              </a:ext>
            </a:extLst>
          </p:cNvPr>
          <p:cNvSpPr>
            <a:spLocks noGrp="1"/>
          </p:cNvSpPr>
          <p:nvPr>
            <p:ph type="sldNum" sz="quarter" idx="12"/>
          </p:nvPr>
        </p:nvSpPr>
        <p:spPr/>
        <p:txBody>
          <a:bodyPr/>
          <a:lstStyle/>
          <a:p>
            <a:fld id="{BB53954E-D420-4435-B491-FA9C81B25330}" type="slidenum">
              <a:rPr lang="el-GR" smtClean="0"/>
              <a:t>‹#›</a:t>
            </a:fld>
            <a:endParaRPr lang="el-GR"/>
          </a:p>
        </p:txBody>
      </p:sp>
    </p:spTree>
    <p:extLst>
      <p:ext uri="{BB962C8B-B14F-4D97-AF65-F5344CB8AC3E}">
        <p14:creationId xmlns:p14="http://schemas.microsoft.com/office/powerpoint/2010/main" val="424149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301D15-5347-41DE-9E9A-4EBE0B080B3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6B9D346-4482-4B74-8A33-746D7839F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5287ECE-8CD8-4587-93EE-9D59DAC82435}"/>
              </a:ext>
            </a:extLst>
          </p:cNvPr>
          <p:cNvSpPr>
            <a:spLocks noGrp="1"/>
          </p:cNvSpPr>
          <p:nvPr>
            <p:ph type="dt" sz="half" idx="10"/>
          </p:nvPr>
        </p:nvSpPr>
        <p:spPr/>
        <p:txBody>
          <a:bodyPr/>
          <a:lstStyle/>
          <a:p>
            <a:fld id="{F372BD73-107C-4DF9-BFC6-631DFA090604}" type="datetimeFigureOut">
              <a:rPr lang="el-GR" smtClean="0"/>
              <a:t>29/10/2019</a:t>
            </a:fld>
            <a:endParaRPr lang="el-GR"/>
          </a:p>
        </p:txBody>
      </p:sp>
      <p:sp>
        <p:nvSpPr>
          <p:cNvPr id="5" name="Θέση υποσέλιδου 4">
            <a:extLst>
              <a:ext uri="{FF2B5EF4-FFF2-40B4-BE49-F238E27FC236}">
                <a16:creationId xmlns:a16="http://schemas.microsoft.com/office/drawing/2014/main" id="{0FE2B671-C48D-4D6C-815E-F00AEC474CD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B21C04-F00F-4857-A099-7BBD41C9B7FA}"/>
              </a:ext>
            </a:extLst>
          </p:cNvPr>
          <p:cNvSpPr>
            <a:spLocks noGrp="1"/>
          </p:cNvSpPr>
          <p:nvPr>
            <p:ph type="sldNum" sz="quarter" idx="12"/>
          </p:nvPr>
        </p:nvSpPr>
        <p:spPr/>
        <p:txBody>
          <a:bodyPr/>
          <a:lstStyle/>
          <a:p>
            <a:fld id="{BB53954E-D420-4435-B491-FA9C81B25330}" type="slidenum">
              <a:rPr lang="el-GR" smtClean="0"/>
              <a:t>‹#›</a:t>
            </a:fld>
            <a:endParaRPr lang="el-GR"/>
          </a:p>
        </p:txBody>
      </p:sp>
    </p:spTree>
    <p:extLst>
      <p:ext uri="{BB962C8B-B14F-4D97-AF65-F5344CB8AC3E}">
        <p14:creationId xmlns:p14="http://schemas.microsoft.com/office/powerpoint/2010/main" val="330386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4F52FB-955D-4C40-BBB4-12577B10699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6256C8A-487A-48D3-96FA-31F582194D6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5572518-7761-46F6-B329-FB2A6774CC3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C24E3D5-32BC-42A5-B62B-6DD13A8B6CD3}"/>
              </a:ext>
            </a:extLst>
          </p:cNvPr>
          <p:cNvSpPr>
            <a:spLocks noGrp="1"/>
          </p:cNvSpPr>
          <p:nvPr>
            <p:ph type="dt" sz="half" idx="10"/>
          </p:nvPr>
        </p:nvSpPr>
        <p:spPr/>
        <p:txBody>
          <a:bodyPr/>
          <a:lstStyle/>
          <a:p>
            <a:fld id="{F372BD73-107C-4DF9-BFC6-631DFA090604}" type="datetimeFigureOut">
              <a:rPr lang="el-GR" smtClean="0"/>
              <a:t>29/10/2019</a:t>
            </a:fld>
            <a:endParaRPr lang="el-GR"/>
          </a:p>
        </p:txBody>
      </p:sp>
      <p:sp>
        <p:nvSpPr>
          <p:cNvPr id="6" name="Θέση υποσέλιδου 5">
            <a:extLst>
              <a:ext uri="{FF2B5EF4-FFF2-40B4-BE49-F238E27FC236}">
                <a16:creationId xmlns:a16="http://schemas.microsoft.com/office/drawing/2014/main" id="{CED338DF-FD4D-47CB-93C6-157C813281B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A3E1666-D3F5-455F-9E95-1A275543118B}"/>
              </a:ext>
            </a:extLst>
          </p:cNvPr>
          <p:cNvSpPr>
            <a:spLocks noGrp="1"/>
          </p:cNvSpPr>
          <p:nvPr>
            <p:ph type="sldNum" sz="quarter" idx="12"/>
          </p:nvPr>
        </p:nvSpPr>
        <p:spPr/>
        <p:txBody>
          <a:bodyPr/>
          <a:lstStyle/>
          <a:p>
            <a:fld id="{BB53954E-D420-4435-B491-FA9C81B25330}" type="slidenum">
              <a:rPr lang="el-GR" smtClean="0"/>
              <a:t>‹#›</a:t>
            </a:fld>
            <a:endParaRPr lang="el-GR"/>
          </a:p>
        </p:txBody>
      </p:sp>
    </p:spTree>
    <p:extLst>
      <p:ext uri="{BB962C8B-B14F-4D97-AF65-F5344CB8AC3E}">
        <p14:creationId xmlns:p14="http://schemas.microsoft.com/office/powerpoint/2010/main" val="318298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AD6DC8-8260-4072-9160-7DEA0C7C7E9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DCAB83B-6527-492F-A5F8-EDD242673D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07EF74C-C8FD-4852-8BCC-83E6D204206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EDE216D-34B5-42E7-8003-DF34C343C4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DB7BBE1-366F-4F22-B5B7-24B77336AFB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FAABD06-42DE-4626-8FDF-B414864D6994}"/>
              </a:ext>
            </a:extLst>
          </p:cNvPr>
          <p:cNvSpPr>
            <a:spLocks noGrp="1"/>
          </p:cNvSpPr>
          <p:nvPr>
            <p:ph type="dt" sz="half" idx="10"/>
          </p:nvPr>
        </p:nvSpPr>
        <p:spPr/>
        <p:txBody>
          <a:bodyPr/>
          <a:lstStyle/>
          <a:p>
            <a:fld id="{F372BD73-107C-4DF9-BFC6-631DFA090604}" type="datetimeFigureOut">
              <a:rPr lang="el-GR" smtClean="0"/>
              <a:t>29/10/2019</a:t>
            </a:fld>
            <a:endParaRPr lang="el-GR"/>
          </a:p>
        </p:txBody>
      </p:sp>
      <p:sp>
        <p:nvSpPr>
          <p:cNvPr id="8" name="Θέση υποσέλιδου 7">
            <a:extLst>
              <a:ext uri="{FF2B5EF4-FFF2-40B4-BE49-F238E27FC236}">
                <a16:creationId xmlns:a16="http://schemas.microsoft.com/office/drawing/2014/main" id="{474B7F88-87C0-41C9-93EA-7E2EDFA27E9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7B24F901-64F2-4CE1-A555-1A4126721C92}"/>
              </a:ext>
            </a:extLst>
          </p:cNvPr>
          <p:cNvSpPr>
            <a:spLocks noGrp="1"/>
          </p:cNvSpPr>
          <p:nvPr>
            <p:ph type="sldNum" sz="quarter" idx="12"/>
          </p:nvPr>
        </p:nvSpPr>
        <p:spPr/>
        <p:txBody>
          <a:bodyPr/>
          <a:lstStyle/>
          <a:p>
            <a:fld id="{BB53954E-D420-4435-B491-FA9C81B25330}" type="slidenum">
              <a:rPr lang="el-GR" smtClean="0"/>
              <a:t>‹#›</a:t>
            </a:fld>
            <a:endParaRPr lang="el-GR"/>
          </a:p>
        </p:txBody>
      </p:sp>
    </p:spTree>
    <p:extLst>
      <p:ext uri="{BB962C8B-B14F-4D97-AF65-F5344CB8AC3E}">
        <p14:creationId xmlns:p14="http://schemas.microsoft.com/office/powerpoint/2010/main" val="357351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E123C8-C7E8-4311-B172-00546176246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0F8DA23-25F6-45EB-B445-3E57457BBBBF}"/>
              </a:ext>
            </a:extLst>
          </p:cNvPr>
          <p:cNvSpPr>
            <a:spLocks noGrp="1"/>
          </p:cNvSpPr>
          <p:nvPr>
            <p:ph type="dt" sz="half" idx="10"/>
          </p:nvPr>
        </p:nvSpPr>
        <p:spPr/>
        <p:txBody>
          <a:bodyPr/>
          <a:lstStyle/>
          <a:p>
            <a:fld id="{F372BD73-107C-4DF9-BFC6-631DFA090604}" type="datetimeFigureOut">
              <a:rPr lang="el-GR" smtClean="0"/>
              <a:t>29/10/2019</a:t>
            </a:fld>
            <a:endParaRPr lang="el-GR"/>
          </a:p>
        </p:txBody>
      </p:sp>
      <p:sp>
        <p:nvSpPr>
          <p:cNvPr id="4" name="Θέση υποσέλιδου 3">
            <a:extLst>
              <a:ext uri="{FF2B5EF4-FFF2-40B4-BE49-F238E27FC236}">
                <a16:creationId xmlns:a16="http://schemas.microsoft.com/office/drawing/2014/main" id="{9F23D6D0-F3D5-43D1-94C4-A1886BA97E4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760FB8F-4B03-41B2-83FC-E76BF6CCCF7D}"/>
              </a:ext>
            </a:extLst>
          </p:cNvPr>
          <p:cNvSpPr>
            <a:spLocks noGrp="1"/>
          </p:cNvSpPr>
          <p:nvPr>
            <p:ph type="sldNum" sz="quarter" idx="12"/>
          </p:nvPr>
        </p:nvSpPr>
        <p:spPr/>
        <p:txBody>
          <a:bodyPr/>
          <a:lstStyle/>
          <a:p>
            <a:fld id="{BB53954E-D420-4435-B491-FA9C81B25330}" type="slidenum">
              <a:rPr lang="el-GR" smtClean="0"/>
              <a:t>‹#›</a:t>
            </a:fld>
            <a:endParaRPr lang="el-GR"/>
          </a:p>
        </p:txBody>
      </p:sp>
    </p:spTree>
    <p:extLst>
      <p:ext uri="{BB962C8B-B14F-4D97-AF65-F5344CB8AC3E}">
        <p14:creationId xmlns:p14="http://schemas.microsoft.com/office/powerpoint/2010/main" val="232440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953C377-E1D1-4E73-ABA1-833CDD2F716D}"/>
              </a:ext>
            </a:extLst>
          </p:cNvPr>
          <p:cNvSpPr>
            <a:spLocks noGrp="1"/>
          </p:cNvSpPr>
          <p:nvPr>
            <p:ph type="dt" sz="half" idx="10"/>
          </p:nvPr>
        </p:nvSpPr>
        <p:spPr/>
        <p:txBody>
          <a:bodyPr/>
          <a:lstStyle/>
          <a:p>
            <a:fld id="{F372BD73-107C-4DF9-BFC6-631DFA090604}" type="datetimeFigureOut">
              <a:rPr lang="el-GR" smtClean="0"/>
              <a:t>29/10/2019</a:t>
            </a:fld>
            <a:endParaRPr lang="el-GR"/>
          </a:p>
        </p:txBody>
      </p:sp>
      <p:sp>
        <p:nvSpPr>
          <p:cNvPr id="3" name="Θέση υποσέλιδου 2">
            <a:extLst>
              <a:ext uri="{FF2B5EF4-FFF2-40B4-BE49-F238E27FC236}">
                <a16:creationId xmlns:a16="http://schemas.microsoft.com/office/drawing/2014/main" id="{EEDF7E20-43F4-4D7A-AC00-C96636AA5C9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6031CE2-A518-4BE3-99BA-7891E690741E}"/>
              </a:ext>
            </a:extLst>
          </p:cNvPr>
          <p:cNvSpPr>
            <a:spLocks noGrp="1"/>
          </p:cNvSpPr>
          <p:nvPr>
            <p:ph type="sldNum" sz="quarter" idx="12"/>
          </p:nvPr>
        </p:nvSpPr>
        <p:spPr/>
        <p:txBody>
          <a:bodyPr/>
          <a:lstStyle/>
          <a:p>
            <a:fld id="{BB53954E-D420-4435-B491-FA9C81B25330}" type="slidenum">
              <a:rPr lang="el-GR" smtClean="0"/>
              <a:t>‹#›</a:t>
            </a:fld>
            <a:endParaRPr lang="el-GR"/>
          </a:p>
        </p:txBody>
      </p:sp>
    </p:spTree>
    <p:extLst>
      <p:ext uri="{BB962C8B-B14F-4D97-AF65-F5344CB8AC3E}">
        <p14:creationId xmlns:p14="http://schemas.microsoft.com/office/powerpoint/2010/main" val="53707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7FBDAB-039D-4E21-AD3C-98E45FDD536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0241BB5-DC36-4548-8580-3A5D3DCC53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7838C11-3F84-4371-9B76-A5617E36A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AA92B20-7328-440B-B6AD-D0577BA9A478}"/>
              </a:ext>
            </a:extLst>
          </p:cNvPr>
          <p:cNvSpPr>
            <a:spLocks noGrp="1"/>
          </p:cNvSpPr>
          <p:nvPr>
            <p:ph type="dt" sz="half" idx="10"/>
          </p:nvPr>
        </p:nvSpPr>
        <p:spPr/>
        <p:txBody>
          <a:bodyPr/>
          <a:lstStyle/>
          <a:p>
            <a:fld id="{F372BD73-107C-4DF9-BFC6-631DFA090604}" type="datetimeFigureOut">
              <a:rPr lang="el-GR" smtClean="0"/>
              <a:t>29/10/2019</a:t>
            </a:fld>
            <a:endParaRPr lang="el-GR"/>
          </a:p>
        </p:txBody>
      </p:sp>
      <p:sp>
        <p:nvSpPr>
          <p:cNvPr id="6" name="Θέση υποσέλιδου 5">
            <a:extLst>
              <a:ext uri="{FF2B5EF4-FFF2-40B4-BE49-F238E27FC236}">
                <a16:creationId xmlns:a16="http://schemas.microsoft.com/office/drawing/2014/main" id="{90369FA0-92A7-4EB8-9EA1-6B8FB87CF59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252C9EA-3A4E-4D79-AE46-5C096DE2B1C3}"/>
              </a:ext>
            </a:extLst>
          </p:cNvPr>
          <p:cNvSpPr>
            <a:spLocks noGrp="1"/>
          </p:cNvSpPr>
          <p:nvPr>
            <p:ph type="sldNum" sz="quarter" idx="12"/>
          </p:nvPr>
        </p:nvSpPr>
        <p:spPr/>
        <p:txBody>
          <a:bodyPr/>
          <a:lstStyle/>
          <a:p>
            <a:fld id="{BB53954E-D420-4435-B491-FA9C81B25330}" type="slidenum">
              <a:rPr lang="el-GR" smtClean="0"/>
              <a:t>‹#›</a:t>
            </a:fld>
            <a:endParaRPr lang="el-GR"/>
          </a:p>
        </p:txBody>
      </p:sp>
    </p:spTree>
    <p:extLst>
      <p:ext uri="{BB962C8B-B14F-4D97-AF65-F5344CB8AC3E}">
        <p14:creationId xmlns:p14="http://schemas.microsoft.com/office/powerpoint/2010/main" val="21746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5445CF-A134-49C6-871B-66E47E16358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C4FBD53-4D10-438B-A72D-7DC305FCF8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CEF9EF8-5D81-487D-B495-5EF3C7252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802CA8C-2966-46F6-8B8E-C3EE66088F6E}"/>
              </a:ext>
            </a:extLst>
          </p:cNvPr>
          <p:cNvSpPr>
            <a:spLocks noGrp="1"/>
          </p:cNvSpPr>
          <p:nvPr>
            <p:ph type="dt" sz="half" idx="10"/>
          </p:nvPr>
        </p:nvSpPr>
        <p:spPr/>
        <p:txBody>
          <a:bodyPr/>
          <a:lstStyle/>
          <a:p>
            <a:fld id="{F372BD73-107C-4DF9-BFC6-631DFA090604}" type="datetimeFigureOut">
              <a:rPr lang="el-GR" smtClean="0"/>
              <a:t>29/10/2019</a:t>
            </a:fld>
            <a:endParaRPr lang="el-GR"/>
          </a:p>
        </p:txBody>
      </p:sp>
      <p:sp>
        <p:nvSpPr>
          <p:cNvPr id="6" name="Θέση υποσέλιδου 5">
            <a:extLst>
              <a:ext uri="{FF2B5EF4-FFF2-40B4-BE49-F238E27FC236}">
                <a16:creationId xmlns:a16="http://schemas.microsoft.com/office/drawing/2014/main" id="{835F533F-0934-4825-8751-777F6317B39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E9A2189-E842-4CCD-8865-BCD47987BE8F}"/>
              </a:ext>
            </a:extLst>
          </p:cNvPr>
          <p:cNvSpPr>
            <a:spLocks noGrp="1"/>
          </p:cNvSpPr>
          <p:nvPr>
            <p:ph type="sldNum" sz="quarter" idx="12"/>
          </p:nvPr>
        </p:nvSpPr>
        <p:spPr/>
        <p:txBody>
          <a:bodyPr/>
          <a:lstStyle/>
          <a:p>
            <a:fld id="{BB53954E-D420-4435-B491-FA9C81B25330}" type="slidenum">
              <a:rPr lang="el-GR" smtClean="0"/>
              <a:t>‹#›</a:t>
            </a:fld>
            <a:endParaRPr lang="el-GR"/>
          </a:p>
        </p:txBody>
      </p:sp>
    </p:spTree>
    <p:extLst>
      <p:ext uri="{BB962C8B-B14F-4D97-AF65-F5344CB8AC3E}">
        <p14:creationId xmlns:p14="http://schemas.microsoft.com/office/powerpoint/2010/main" val="76935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3EA7B13-A648-423D-A3AD-26FDFB3A87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654AF8F-55C7-469E-BD7A-1B137AA49D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8B34844-2E8E-421E-A089-B829D97865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2BD73-107C-4DF9-BFC6-631DFA090604}" type="datetimeFigureOut">
              <a:rPr lang="el-GR" smtClean="0"/>
              <a:t>29/10/2019</a:t>
            </a:fld>
            <a:endParaRPr lang="el-GR"/>
          </a:p>
        </p:txBody>
      </p:sp>
      <p:sp>
        <p:nvSpPr>
          <p:cNvPr id="5" name="Θέση υποσέλιδου 4">
            <a:extLst>
              <a:ext uri="{FF2B5EF4-FFF2-40B4-BE49-F238E27FC236}">
                <a16:creationId xmlns:a16="http://schemas.microsoft.com/office/drawing/2014/main" id="{C3A3850B-A375-4009-9F68-B0F676F14A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16B12C8-B705-4F9D-B9D3-63AC7FF489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3954E-D420-4435-B491-FA9C81B25330}" type="slidenum">
              <a:rPr lang="el-GR" smtClean="0"/>
              <a:t>‹#›</a:t>
            </a:fld>
            <a:endParaRPr lang="el-GR"/>
          </a:p>
        </p:txBody>
      </p:sp>
    </p:spTree>
    <p:extLst>
      <p:ext uri="{BB962C8B-B14F-4D97-AF65-F5344CB8AC3E}">
        <p14:creationId xmlns:p14="http://schemas.microsoft.com/office/powerpoint/2010/main" val="2149164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8D72722-6CAC-4806-BA49-BE9A2BDD9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874" y="0"/>
            <a:ext cx="6858000" cy="6858000"/>
          </a:xfrm>
          <a:prstGeom prst="rect">
            <a:avLst/>
          </a:prstGeom>
        </p:spPr>
      </p:pic>
    </p:spTree>
    <p:extLst>
      <p:ext uri="{BB962C8B-B14F-4D97-AF65-F5344CB8AC3E}">
        <p14:creationId xmlns:p14="http://schemas.microsoft.com/office/powerpoint/2010/main" val="136082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AC511D-B76E-46CD-9520-6963D21C6241}"/>
              </a:ext>
            </a:extLst>
          </p:cNvPr>
          <p:cNvSpPr>
            <a:spLocks noGrp="1"/>
          </p:cNvSpPr>
          <p:nvPr>
            <p:ph type="title"/>
          </p:nvPr>
        </p:nvSpPr>
        <p:spPr>
          <a:xfrm>
            <a:off x="990600" y="1693962"/>
            <a:ext cx="10515600" cy="1325563"/>
          </a:xfrm>
        </p:spPr>
        <p:txBody>
          <a:bodyPr/>
          <a:lstStyle/>
          <a:p>
            <a:pPr algn="ctr"/>
            <a:r>
              <a:rPr lang="el-GR" b="1" dirty="0"/>
              <a:t>Αυτή που δεν έχει δογματισμούς. Και οι δύο</a:t>
            </a:r>
          </a:p>
        </p:txBody>
      </p:sp>
      <p:sp>
        <p:nvSpPr>
          <p:cNvPr id="4" name="Θέση περιεχομένου 3">
            <a:extLst>
              <a:ext uri="{FF2B5EF4-FFF2-40B4-BE49-F238E27FC236}">
                <a16:creationId xmlns:a16="http://schemas.microsoft.com/office/drawing/2014/main" id="{8B1AE166-70F0-42A5-8D53-10CF5F43ACBA}"/>
              </a:ext>
            </a:extLst>
          </p:cNvPr>
          <p:cNvSpPr>
            <a:spLocks noGrp="1"/>
          </p:cNvSpPr>
          <p:nvPr>
            <p:ph sz="half" idx="2"/>
          </p:nvPr>
        </p:nvSpPr>
        <p:spPr>
          <a:xfrm>
            <a:off x="6701733" y="3574473"/>
            <a:ext cx="5181600" cy="4611063"/>
          </a:xfrm>
        </p:spPr>
        <p:txBody>
          <a:bodyPr/>
          <a:lstStyle/>
          <a:p>
            <a:r>
              <a:rPr lang="en-US" b="1" dirty="0"/>
              <a:t>Elio </a:t>
            </a:r>
            <a:r>
              <a:rPr lang="en-US" b="1" dirty="0" err="1"/>
              <a:t>Altare</a:t>
            </a:r>
            <a:r>
              <a:rPr lang="en-US" b="1" dirty="0"/>
              <a:t>: </a:t>
            </a:r>
            <a:r>
              <a:rPr lang="el-GR" i="1" dirty="0"/>
              <a:t>Δεν με ενδιαφέρει να κάνω μεγάλα </a:t>
            </a:r>
            <a:r>
              <a:rPr lang="en-US" i="1" dirty="0"/>
              <a:t>Barolo. </a:t>
            </a:r>
            <a:r>
              <a:rPr lang="el-GR" i="1" dirty="0"/>
              <a:t>Με ενδιαφέρει να κάνω μεγάλα κρασιά. Και όλα τα μεγάλα κρασιά στον κόσμο γίνονται σε </a:t>
            </a:r>
            <a:r>
              <a:rPr lang="en-US" i="1" dirty="0"/>
              <a:t>barriques</a:t>
            </a:r>
            <a:endParaRPr lang="el-GR" i="1" dirty="0"/>
          </a:p>
          <a:p>
            <a:endParaRPr lang="el-GR" dirty="0"/>
          </a:p>
        </p:txBody>
      </p:sp>
      <p:sp>
        <p:nvSpPr>
          <p:cNvPr id="6" name="Τίτλος 1">
            <a:extLst>
              <a:ext uri="{FF2B5EF4-FFF2-40B4-BE49-F238E27FC236}">
                <a16:creationId xmlns:a16="http://schemas.microsoft.com/office/drawing/2014/main" id="{6E21DBE3-9062-4AE1-A317-99EF6119B1C6}"/>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a:t>Ποια σχολή κάνει τα καλύτερα κρασιά;</a:t>
            </a:r>
          </a:p>
        </p:txBody>
      </p:sp>
      <p:sp>
        <p:nvSpPr>
          <p:cNvPr id="7" name="Θέση περιεχομένου 3">
            <a:extLst>
              <a:ext uri="{FF2B5EF4-FFF2-40B4-BE49-F238E27FC236}">
                <a16:creationId xmlns:a16="http://schemas.microsoft.com/office/drawing/2014/main" id="{81F5D4E6-EF1B-41AA-9C05-A02FA3CF419D}"/>
              </a:ext>
            </a:extLst>
          </p:cNvPr>
          <p:cNvSpPr txBox="1">
            <a:spLocks/>
          </p:cNvSpPr>
          <p:nvPr/>
        </p:nvSpPr>
        <p:spPr>
          <a:xfrm>
            <a:off x="575368" y="3574473"/>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a:t>Giuseppe Mascarello</a:t>
            </a:r>
            <a:r>
              <a:rPr lang="en-US" b="1" dirty="0"/>
              <a:t>: </a:t>
            </a:r>
            <a:r>
              <a:rPr lang="el-GR" i="1" dirty="0"/>
              <a:t>Δεν αμφισβητώ ούτε για πλάκα ότι η μοντέρνα σχολή κάνει μεγάλα κρασιά. Ωστόσο δεν κάνει μεγάλα </a:t>
            </a:r>
            <a:r>
              <a:rPr lang="en-US" i="1" dirty="0"/>
              <a:t>Barolo</a:t>
            </a:r>
            <a:endParaRPr lang="el-GR" i="1" dirty="0"/>
          </a:p>
          <a:p>
            <a:endParaRPr lang="el-GR" dirty="0"/>
          </a:p>
        </p:txBody>
      </p:sp>
    </p:spTree>
    <p:extLst>
      <p:ext uri="{BB962C8B-B14F-4D97-AF65-F5344CB8AC3E}">
        <p14:creationId xmlns:p14="http://schemas.microsoft.com/office/powerpoint/2010/main" val="43568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B2FC59-F55E-4CEF-875F-72DCA7635130}"/>
              </a:ext>
            </a:extLst>
          </p:cNvPr>
          <p:cNvSpPr>
            <a:spLocks noGrp="1"/>
          </p:cNvSpPr>
          <p:nvPr>
            <p:ph type="title"/>
          </p:nvPr>
        </p:nvSpPr>
        <p:spPr/>
        <p:txBody>
          <a:bodyPr/>
          <a:lstStyle/>
          <a:p>
            <a:pPr algn="ctr"/>
            <a:r>
              <a:rPr lang="el-GR" b="1" dirty="0" err="1"/>
              <a:t>Ξινόμαυρο</a:t>
            </a:r>
            <a:r>
              <a:rPr lang="el-GR" b="1" dirty="0"/>
              <a:t>. </a:t>
            </a:r>
            <a:br>
              <a:rPr lang="el-GR" b="1" dirty="0"/>
            </a:br>
            <a:r>
              <a:rPr lang="el-GR" dirty="0"/>
              <a:t>Ο </a:t>
            </a:r>
            <a:r>
              <a:rPr lang="el-GR" dirty="0" err="1"/>
              <a:t>αρχοντορεμπέτης</a:t>
            </a:r>
            <a:r>
              <a:rPr lang="el-GR" dirty="0"/>
              <a:t> της Μακεδονίας</a:t>
            </a:r>
          </a:p>
        </p:txBody>
      </p:sp>
      <p:pic>
        <p:nvPicPr>
          <p:cNvPr id="6" name="Εικόνα 5">
            <a:extLst>
              <a:ext uri="{FF2B5EF4-FFF2-40B4-BE49-F238E27FC236}">
                <a16:creationId xmlns:a16="http://schemas.microsoft.com/office/drawing/2014/main" id="{8250A4F0-A7F3-415B-8708-F491B0EF8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699" y="1690688"/>
            <a:ext cx="6850602" cy="5137952"/>
          </a:xfrm>
          <a:prstGeom prst="rect">
            <a:avLst/>
          </a:prstGeom>
        </p:spPr>
      </p:pic>
    </p:spTree>
    <p:extLst>
      <p:ext uri="{BB962C8B-B14F-4D97-AF65-F5344CB8AC3E}">
        <p14:creationId xmlns:p14="http://schemas.microsoft.com/office/powerpoint/2010/main" val="385333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9E65F2-BF12-4C1D-BF3A-CB1B7951B51E}"/>
              </a:ext>
            </a:extLst>
          </p:cNvPr>
          <p:cNvSpPr>
            <a:spLocks noGrp="1"/>
          </p:cNvSpPr>
          <p:nvPr>
            <p:ph type="title"/>
          </p:nvPr>
        </p:nvSpPr>
        <p:spPr/>
        <p:txBody>
          <a:bodyPr/>
          <a:lstStyle/>
          <a:p>
            <a:pPr algn="ctr"/>
            <a:r>
              <a:rPr lang="el-GR" b="1" dirty="0"/>
              <a:t>Λίγα ιστορικά και… βαρετά;</a:t>
            </a:r>
            <a:endParaRPr lang="el-GR" dirty="0"/>
          </a:p>
        </p:txBody>
      </p:sp>
      <p:pic>
        <p:nvPicPr>
          <p:cNvPr id="9" name="Θέση περιεχομένου 8">
            <a:extLst>
              <a:ext uri="{FF2B5EF4-FFF2-40B4-BE49-F238E27FC236}">
                <a16:creationId xmlns:a16="http://schemas.microsoft.com/office/drawing/2014/main" id="{6C240FB2-967C-46A2-A5AB-AF5BEB7EC4D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199" y="2290438"/>
            <a:ext cx="4799121" cy="33545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Θέση περιεχομένου 9">
            <a:extLst>
              <a:ext uri="{FF2B5EF4-FFF2-40B4-BE49-F238E27FC236}">
                <a16:creationId xmlns:a16="http://schemas.microsoft.com/office/drawing/2014/main" id="{651C9766-75A9-4B01-BC88-7CC1A3ED2C42}"/>
              </a:ext>
            </a:extLst>
          </p:cNvPr>
          <p:cNvSpPr>
            <a:spLocks noGrp="1"/>
          </p:cNvSpPr>
          <p:nvPr>
            <p:ph sz="half" idx="2"/>
          </p:nvPr>
        </p:nvSpPr>
        <p:spPr>
          <a:xfrm>
            <a:off x="5637321" y="1452708"/>
            <a:ext cx="6696688" cy="5571547"/>
          </a:xfrm>
        </p:spPr>
        <p:txBody>
          <a:bodyPr>
            <a:normAutofit fontScale="55000" lnSpcReduction="20000"/>
          </a:bodyPr>
          <a:lstStyle/>
          <a:p>
            <a:r>
              <a:rPr lang="el-GR" dirty="0"/>
              <a:t>Τα πρώτα έγγραφα μιλάνε για το </a:t>
            </a:r>
            <a:r>
              <a:rPr lang="el-GR" dirty="0" err="1"/>
              <a:t>ξινόμαυρο</a:t>
            </a:r>
            <a:r>
              <a:rPr lang="el-GR" dirty="0"/>
              <a:t> στο </a:t>
            </a:r>
            <a:r>
              <a:rPr lang="el-GR" b="1" dirty="0"/>
              <a:t>19</a:t>
            </a:r>
            <a:r>
              <a:rPr lang="el-GR" b="1" baseline="30000" dirty="0"/>
              <a:t>ο</a:t>
            </a:r>
            <a:r>
              <a:rPr lang="el-GR" b="1" dirty="0"/>
              <a:t> αιώνα. </a:t>
            </a:r>
            <a:r>
              <a:rPr lang="el-GR" dirty="0"/>
              <a:t>Ωστόσο πιστεύεται ότι είναι από τις αρχαιότερες ελληνικές ποικιλίες.</a:t>
            </a:r>
            <a:endParaRPr lang="el-GR" b="1" dirty="0"/>
          </a:p>
          <a:p>
            <a:r>
              <a:rPr lang="el-GR" dirty="0"/>
              <a:t>Δυστυχώς η </a:t>
            </a:r>
            <a:r>
              <a:rPr lang="el-GR" b="1" dirty="0"/>
              <a:t>Τουρκοκρατία</a:t>
            </a:r>
            <a:r>
              <a:rPr lang="el-GR" dirty="0"/>
              <a:t> και ο μουσουλμανικός νόμος ήταν ανασταλτικοί παράγοντες</a:t>
            </a:r>
            <a:endParaRPr lang="en-US" dirty="0"/>
          </a:p>
          <a:p>
            <a:r>
              <a:rPr lang="el-GR" dirty="0"/>
              <a:t>Το </a:t>
            </a:r>
            <a:r>
              <a:rPr lang="el-GR" dirty="0" err="1"/>
              <a:t>ξινόμαυρο</a:t>
            </a:r>
            <a:r>
              <a:rPr lang="el-GR" dirty="0"/>
              <a:t> ειδικά από τη Νάουσα ήταν το μόνο ελληνικό κρασί που άντεχε στο υπερατλαντικό ταξίδι στην Αμερική. </a:t>
            </a:r>
          </a:p>
          <a:p>
            <a:r>
              <a:rPr lang="el-GR" dirty="0"/>
              <a:t>Στις αρχές του 20ού αιώνα, οι </a:t>
            </a:r>
            <a:r>
              <a:rPr lang="el-GR" dirty="0" err="1"/>
              <a:t>ναουσαίικοι</a:t>
            </a:r>
            <a:r>
              <a:rPr lang="el-GR" dirty="0"/>
              <a:t> αμπελώνες προσβλήθηκαν από φυλλοξήρα και σταδιακά καταστράφηκαν. </a:t>
            </a:r>
          </a:p>
          <a:p>
            <a:r>
              <a:rPr lang="el-GR" dirty="0"/>
              <a:t>Στη δεκαετία του </a:t>
            </a:r>
            <a:r>
              <a:rPr lang="el-GR" b="1" dirty="0"/>
              <a:t>1960</a:t>
            </a:r>
            <a:r>
              <a:rPr lang="el-GR" dirty="0"/>
              <a:t>, με τη βοήθεια ειδικών επιστημόνων (κα </a:t>
            </a:r>
            <a:r>
              <a:rPr lang="el-GR" b="1" dirty="0"/>
              <a:t>Κουράκου-</a:t>
            </a:r>
            <a:r>
              <a:rPr lang="el-GR" b="1" dirty="0" err="1"/>
              <a:t>Δραγώνα</a:t>
            </a:r>
            <a:r>
              <a:rPr lang="el-GR" b="1" dirty="0"/>
              <a:t>, </a:t>
            </a:r>
            <a:r>
              <a:rPr lang="el-GR" dirty="0"/>
              <a:t>κος </a:t>
            </a:r>
            <a:r>
              <a:rPr lang="el-GR" b="1" dirty="0"/>
              <a:t>Βλάχος</a:t>
            </a:r>
            <a:r>
              <a:rPr lang="el-GR" dirty="0"/>
              <a:t>), ξεκινάει ένας τεράστιος αγώνας με σκοπό να ξαναζωντανέψει η αμπελοκαλλιέργεια σε όλη τη Β. Ελλάδα </a:t>
            </a:r>
          </a:p>
          <a:p>
            <a:r>
              <a:rPr lang="el-GR" dirty="0"/>
              <a:t>Το 1968, η εταιρία </a:t>
            </a:r>
            <a:r>
              <a:rPr lang="el-GR" dirty="0" err="1"/>
              <a:t>Μπουτάρη</a:t>
            </a:r>
            <a:r>
              <a:rPr lang="el-GR" dirty="0"/>
              <a:t> μετατρέπει 520 στρέμματα άγριων δένδρων και θάμνων σε αμπελώνα στο </a:t>
            </a:r>
            <a:r>
              <a:rPr lang="el-GR" dirty="0" err="1"/>
              <a:t>Γιαννακοχώρι</a:t>
            </a:r>
            <a:r>
              <a:rPr lang="el-GR" dirty="0"/>
              <a:t> Νάουσας, καλλιεργώντας, με τις τελευταίες μεθόδους αμπελοκαλλιέργειας, το σταφύλι της περιοχής, το </a:t>
            </a:r>
            <a:r>
              <a:rPr lang="el-GR" dirty="0" err="1"/>
              <a:t>ξινόμαυρο</a:t>
            </a:r>
            <a:r>
              <a:rPr lang="el-GR" dirty="0"/>
              <a:t>.</a:t>
            </a:r>
          </a:p>
          <a:p>
            <a:r>
              <a:rPr lang="el-GR" dirty="0"/>
              <a:t>Το </a:t>
            </a:r>
            <a:r>
              <a:rPr lang="el-GR" dirty="0" err="1"/>
              <a:t>Ξινόμαυρο</a:t>
            </a:r>
            <a:r>
              <a:rPr lang="el-GR" dirty="0"/>
              <a:t> καλλιεργείται κυρίως στην περιοχή της Νάουσας, της Γουμένισσας, του Αμυνταίου, της </a:t>
            </a:r>
            <a:r>
              <a:rPr lang="el-GR" dirty="0" err="1"/>
              <a:t>Ραψάνης</a:t>
            </a:r>
            <a:r>
              <a:rPr lang="el-GR" dirty="0"/>
              <a:t>, της Σιάτιστας και του </a:t>
            </a:r>
            <a:r>
              <a:rPr lang="el-GR" dirty="0" err="1"/>
              <a:t>Βελβεντού</a:t>
            </a:r>
            <a:r>
              <a:rPr lang="el-GR" dirty="0"/>
              <a:t>, στο Άγιο Όρος, την </a:t>
            </a:r>
            <a:r>
              <a:rPr lang="el-GR" dirty="0" err="1"/>
              <a:t>Καστορία</a:t>
            </a:r>
            <a:r>
              <a:rPr lang="el-GR" dirty="0"/>
              <a:t> κτλ. </a:t>
            </a:r>
          </a:p>
          <a:p>
            <a:r>
              <a:rPr lang="el-GR" dirty="0"/>
              <a:t>ΠΟΠ Νάουσα, ΠΟΠ Αμύνταιο, ΠΟΠ Γουμένισσα και ΠΟΠ </a:t>
            </a:r>
            <a:r>
              <a:rPr lang="el-GR" dirty="0" err="1"/>
              <a:t>Ραψάνη</a:t>
            </a:r>
            <a:r>
              <a:rPr lang="el-GR" dirty="0"/>
              <a:t>,</a:t>
            </a:r>
            <a:endParaRPr lang="en-US" dirty="0"/>
          </a:p>
          <a:p>
            <a:r>
              <a:rPr lang="el-GR" dirty="0"/>
              <a:t>Πλέον </a:t>
            </a:r>
            <a:r>
              <a:rPr lang="el-GR" dirty="0" err="1"/>
              <a:t>ξινόμαυρο</a:t>
            </a:r>
            <a:r>
              <a:rPr lang="el-GR" dirty="0"/>
              <a:t> έχει φυτεύσει ο </a:t>
            </a:r>
            <a:r>
              <a:rPr lang="en-US" dirty="0"/>
              <a:t>Torres, o Sadie </a:t>
            </a:r>
            <a:r>
              <a:rPr lang="el-GR" dirty="0"/>
              <a:t>ενώ βρίσκουμε πειραματικές φυτεύσεις στην Καλιφόρνια, στη Β. Ιταλία και στην Αυστραλία</a:t>
            </a:r>
          </a:p>
        </p:txBody>
      </p:sp>
    </p:spTree>
    <p:extLst>
      <p:ext uri="{BB962C8B-B14F-4D97-AF65-F5344CB8AC3E}">
        <p14:creationId xmlns:p14="http://schemas.microsoft.com/office/powerpoint/2010/main" val="203088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822ED9CF-5E36-4120-8758-4E3F273C95A1}"/>
              </a:ext>
            </a:extLst>
          </p:cNvPr>
          <p:cNvSpPr>
            <a:spLocks noGrp="1"/>
          </p:cNvSpPr>
          <p:nvPr>
            <p:ph type="title"/>
          </p:nvPr>
        </p:nvSpPr>
        <p:spPr/>
        <p:txBody>
          <a:bodyPr/>
          <a:lstStyle/>
          <a:p>
            <a:pPr algn="ctr"/>
            <a:r>
              <a:rPr lang="el-GR" b="1" dirty="0"/>
              <a:t>Και πώς είναι ένα κρασί από </a:t>
            </a:r>
            <a:r>
              <a:rPr lang="el-GR" b="1" dirty="0" err="1"/>
              <a:t>ξινόμαυρο</a:t>
            </a:r>
            <a:r>
              <a:rPr lang="el-GR" b="1" dirty="0"/>
              <a:t>;</a:t>
            </a:r>
          </a:p>
        </p:txBody>
      </p:sp>
      <p:pic>
        <p:nvPicPr>
          <p:cNvPr id="6" name="Θέση περιεχομένου 5">
            <a:extLst>
              <a:ext uri="{FF2B5EF4-FFF2-40B4-BE49-F238E27FC236}">
                <a16:creationId xmlns:a16="http://schemas.microsoft.com/office/drawing/2014/main" id="{4C3D1AB7-3A24-4C96-A2AD-CD4D3F76BFB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5368" y="1898361"/>
            <a:ext cx="6036832" cy="3920548"/>
          </a:xfrm>
        </p:spPr>
      </p:pic>
      <p:sp>
        <p:nvSpPr>
          <p:cNvPr id="8" name="Θέση περιεχομένου 7">
            <a:extLst>
              <a:ext uri="{FF2B5EF4-FFF2-40B4-BE49-F238E27FC236}">
                <a16:creationId xmlns:a16="http://schemas.microsoft.com/office/drawing/2014/main" id="{AFB462E7-9568-4ACC-90D8-A2A02B9F3859}"/>
              </a:ext>
            </a:extLst>
          </p:cNvPr>
          <p:cNvSpPr>
            <a:spLocks noGrp="1"/>
          </p:cNvSpPr>
          <p:nvPr>
            <p:ph sz="half" idx="2"/>
          </p:nvPr>
        </p:nvSpPr>
        <p:spPr>
          <a:xfrm>
            <a:off x="6172200" y="1825625"/>
            <a:ext cx="5884432" cy="5271366"/>
          </a:xfrm>
        </p:spPr>
        <p:txBody>
          <a:bodyPr>
            <a:normAutofit fontScale="62500" lnSpcReduction="20000"/>
          </a:bodyPr>
          <a:lstStyle/>
          <a:p>
            <a:r>
              <a:rPr lang="el-GR" dirty="0"/>
              <a:t>Ξινό (οξύτητα) &amp; μαύρο (χρώμα)</a:t>
            </a:r>
          </a:p>
          <a:p>
            <a:r>
              <a:rPr lang="el-GR" dirty="0"/>
              <a:t>Συνώνυμα: </a:t>
            </a:r>
            <a:r>
              <a:rPr lang="el-GR" dirty="0" err="1"/>
              <a:t>Μαυρο</a:t>
            </a:r>
            <a:r>
              <a:rPr lang="el-GR" dirty="0"/>
              <a:t> </a:t>
            </a:r>
            <a:r>
              <a:rPr lang="el-GR" dirty="0" err="1"/>
              <a:t>Ναουστιανό</a:t>
            </a:r>
            <a:r>
              <a:rPr lang="el-GR" dirty="0"/>
              <a:t>, Μαύρο </a:t>
            </a:r>
            <a:r>
              <a:rPr lang="el-GR" dirty="0" err="1"/>
              <a:t>Ναούσης</a:t>
            </a:r>
            <a:r>
              <a:rPr lang="el-GR" dirty="0"/>
              <a:t>, </a:t>
            </a:r>
            <a:r>
              <a:rPr lang="el-GR" dirty="0" err="1"/>
              <a:t>Ξινόγκαλτσο</a:t>
            </a:r>
            <a:r>
              <a:rPr lang="el-GR" dirty="0"/>
              <a:t>, </a:t>
            </a:r>
            <a:r>
              <a:rPr lang="el-GR" dirty="0" err="1"/>
              <a:t>Ποπόλκα</a:t>
            </a:r>
            <a:endParaRPr lang="el-GR" dirty="0"/>
          </a:p>
          <a:p>
            <a:r>
              <a:rPr lang="el-GR" b="1" dirty="0"/>
              <a:t>Δύστροπη</a:t>
            </a:r>
            <a:r>
              <a:rPr lang="el-GR" dirty="0"/>
              <a:t> και </a:t>
            </a:r>
            <a:r>
              <a:rPr lang="el-GR" b="1" dirty="0"/>
              <a:t>δύσκολη</a:t>
            </a:r>
            <a:r>
              <a:rPr lang="el-GR" dirty="0"/>
              <a:t> ποικιλία. Ζωηρό, εύρωστο, γόνιμο, παραγωγικό, ευαίσθητο στο </a:t>
            </a:r>
            <a:r>
              <a:rPr lang="el-GR" dirty="0" err="1"/>
              <a:t>ωίδιο</a:t>
            </a:r>
            <a:r>
              <a:rPr lang="el-GR" dirty="0"/>
              <a:t>, το </a:t>
            </a:r>
            <a:r>
              <a:rPr lang="el-GR" dirty="0" err="1"/>
              <a:t>βοτρύτη</a:t>
            </a:r>
            <a:r>
              <a:rPr lang="el-GR" dirty="0"/>
              <a:t>, πολύ ευαίσθητο στην ξηρασία. Ορισμένες χρονιές εμφανίζει </a:t>
            </a:r>
            <a:r>
              <a:rPr lang="el-GR" b="1" dirty="0" err="1"/>
              <a:t>φυλλοξηρικές</a:t>
            </a:r>
            <a:r>
              <a:rPr lang="el-GR" b="1" dirty="0"/>
              <a:t> κηλίδες</a:t>
            </a:r>
            <a:r>
              <a:rPr lang="el-GR" dirty="0"/>
              <a:t> στα φύλλα. </a:t>
            </a:r>
          </a:p>
          <a:p>
            <a:r>
              <a:rPr lang="el-GR" dirty="0"/>
              <a:t> Αν ξεφύγει τόσο στο αμπέλι όσο και στην οινοποίηση, οι </a:t>
            </a:r>
            <a:r>
              <a:rPr lang="el-GR" dirty="0" err="1"/>
              <a:t>τανίνες</a:t>
            </a:r>
            <a:r>
              <a:rPr lang="el-GR" dirty="0"/>
              <a:t> και η οξύτητα δεν τιθασεύονται με τίποτα. </a:t>
            </a:r>
          </a:p>
          <a:p>
            <a:r>
              <a:rPr lang="el-GR" b="1" dirty="0"/>
              <a:t>Ευαίσθητη</a:t>
            </a:r>
            <a:r>
              <a:rPr lang="el-GR" dirty="0"/>
              <a:t> στο </a:t>
            </a:r>
            <a:r>
              <a:rPr lang="el-GR" dirty="0" err="1"/>
              <a:t>ωίδιο</a:t>
            </a:r>
            <a:r>
              <a:rPr lang="el-GR" dirty="0"/>
              <a:t> και στον περονόσπορο</a:t>
            </a:r>
          </a:p>
          <a:p>
            <a:r>
              <a:rPr lang="el-GR" dirty="0"/>
              <a:t>Κρασιά ανοιχτόχρωμα, ρουμπινί με </a:t>
            </a:r>
            <a:r>
              <a:rPr lang="el-GR" b="1" dirty="0"/>
              <a:t>γκρενά</a:t>
            </a:r>
            <a:r>
              <a:rPr lang="el-GR" dirty="0"/>
              <a:t> ανταύγειες</a:t>
            </a:r>
          </a:p>
          <a:p>
            <a:r>
              <a:rPr lang="el-GR" dirty="0"/>
              <a:t>Πολύ χαρακτηριστικό </a:t>
            </a:r>
            <a:r>
              <a:rPr lang="el-GR" b="1" dirty="0"/>
              <a:t>αρωματικό</a:t>
            </a:r>
            <a:r>
              <a:rPr lang="el-GR" dirty="0"/>
              <a:t> προφίλ με αρώματα βιολέτας, κόκκινων φρούτων (κεράσι, φράουλα), σύκου και ντομάτας (πελτέ, λιαστή), ελιάς, δαμάσκηνου, στα οποία προστίθενται της κανέλλας, της βανίλιας, της γλυκόριζας, του ξύλου, της </a:t>
            </a:r>
            <a:r>
              <a:rPr lang="el-GR" dirty="0" err="1"/>
              <a:t>πίσας</a:t>
            </a:r>
            <a:r>
              <a:rPr lang="el-GR" dirty="0"/>
              <a:t> και των γλυκών μπαχαρικών όταν τα κρασιά παλαιώνουν.</a:t>
            </a:r>
          </a:p>
          <a:p>
            <a:r>
              <a:rPr lang="el-GR" dirty="0"/>
              <a:t>Κρασιά με μέτριο προς γεμάτο στόμα, όγκο, υψηλές </a:t>
            </a:r>
            <a:r>
              <a:rPr lang="el-GR" dirty="0" err="1"/>
              <a:t>τανίνες</a:t>
            </a:r>
            <a:r>
              <a:rPr lang="el-GR" dirty="0"/>
              <a:t>, ζωηρή οξύτητα</a:t>
            </a:r>
          </a:p>
          <a:p>
            <a:r>
              <a:rPr lang="el-GR" dirty="0"/>
              <a:t>Επιδέχονται μακρά παλαίωση</a:t>
            </a:r>
          </a:p>
        </p:txBody>
      </p:sp>
    </p:spTree>
    <p:extLst>
      <p:ext uri="{BB962C8B-B14F-4D97-AF65-F5344CB8AC3E}">
        <p14:creationId xmlns:p14="http://schemas.microsoft.com/office/powerpoint/2010/main" val="157103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withEffect">
                                  <p:stCondLst>
                                    <p:cond delay="0"/>
                                  </p:stCondLst>
                                  <p:childTnLst>
                                    <p:animMotion origin="layout" path="M -3.75E-6 0 C 0.06901 0 0.125 0.05602 0.125 0.125 C 0.125 0.19398 0.06901 0.25 -3.75E-6 0.25 C -0.06901 0.25 -0.125 0.19398 -0.125 0.125 C -0.125 0.05602 -0.06901 0 -3.75E-6 0 Z " pathEditMode="relative" rAng="0" ptsTypes="AAAAA">
                                      <p:cBhvr>
                                        <p:cTn id="6" dur="2000" fill="hold"/>
                                        <p:tgtEl>
                                          <p:spTgt spid="6"/>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4E4BA4-0726-4230-9E02-136300734525}"/>
              </a:ext>
            </a:extLst>
          </p:cNvPr>
          <p:cNvSpPr>
            <a:spLocks noGrp="1"/>
          </p:cNvSpPr>
          <p:nvPr>
            <p:ph type="title"/>
          </p:nvPr>
        </p:nvSpPr>
        <p:spPr/>
        <p:txBody>
          <a:bodyPr>
            <a:normAutofit fontScale="90000"/>
          </a:bodyPr>
          <a:lstStyle/>
          <a:p>
            <a:pPr algn="ctr"/>
            <a:r>
              <a:rPr lang="el-GR" b="1" dirty="0"/>
              <a:t>Εδαφολογικά στοιχεία</a:t>
            </a:r>
            <a:br>
              <a:rPr lang="el-GR" dirty="0"/>
            </a:br>
            <a:r>
              <a:rPr lang="el-GR" sz="3600" dirty="0"/>
              <a:t>(Το δεύτερο πιο βαρετό </a:t>
            </a:r>
            <a:r>
              <a:rPr lang="en-US" sz="3600" dirty="0"/>
              <a:t>slide. </a:t>
            </a:r>
            <a:r>
              <a:rPr lang="el-GR" sz="3600" dirty="0"/>
              <a:t>Κι εδώ χασμουρηθείτε ελεύθερα)</a:t>
            </a:r>
          </a:p>
        </p:txBody>
      </p:sp>
      <p:sp>
        <p:nvSpPr>
          <p:cNvPr id="3" name="Θέση περιεχομένου 2">
            <a:extLst>
              <a:ext uri="{FF2B5EF4-FFF2-40B4-BE49-F238E27FC236}">
                <a16:creationId xmlns:a16="http://schemas.microsoft.com/office/drawing/2014/main" id="{94DBE9CA-017D-4A2C-B437-3F1ABC2B4807}"/>
              </a:ext>
            </a:extLst>
          </p:cNvPr>
          <p:cNvSpPr>
            <a:spLocks noGrp="1"/>
          </p:cNvSpPr>
          <p:nvPr>
            <p:ph sz="half" idx="1"/>
          </p:nvPr>
        </p:nvSpPr>
        <p:spPr>
          <a:xfrm>
            <a:off x="138114" y="1864301"/>
            <a:ext cx="6522460" cy="4848225"/>
          </a:xfrm>
        </p:spPr>
        <p:txBody>
          <a:bodyPr>
            <a:normAutofit fontScale="70000" lnSpcReduction="20000"/>
          </a:bodyPr>
          <a:lstStyle/>
          <a:p>
            <a:r>
              <a:rPr lang="el-GR" dirty="0"/>
              <a:t>Από παραθαλάσσια έως ηπειρωτικά, σε αμμώδη ή αργιλώδη εδάφη, πλούσια ή φτωχά, σε πεδιάδες, οροπέδια ή σε πλαγιές βουνών, δίπλα σε λίμνες ή ποτάμια.</a:t>
            </a:r>
          </a:p>
          <a:p>
            <a:r>
              <a:rPr lang="el-GR" dirty="0"/>
              <a:t>Σε </a:t>
            </a:r>
            <a:r>
              <a:rPr lang="el-GR" b="1" dirty="0"/>
              <a:t>ελαφρά</a:t>
            </a:r>
            <a:r>
              <a:rPr lang="el-GR" dirty="0"/>
              <a:t> εδάφη δίνει πιο </a:t>
            </a:r>
            <a:r>
              <a:rPr lang="el-GR" dirty="0" err="1"/>
              <a:t>φρουτώδη</a:t>
            </a:r>
            <a:r>
              <a:rPr lang="el-GR" dirty="0"/>
              <a:t> και πιο φρέσκα κρασιά, ενώ σε μέσης μηχανικής σύστασης ως </a:t>
            </a:r>
            <a:r>
              <a:rPr lang="el-GR" b="1" dirty="0"/>
              <a:t>βαριά</a:t>
            </a:r>
            <a:r>
              <a:rPr lang="el-GR" dirty="0"/>
              <a:t> εδάφη, ασβεστώδη, καλής στράγγισης, πλούσια κρασιά με δυνατότητα μακρόχρονης παλαίωσης.</a:t>
            </a:r>
          </a:p>
          <a:p>
            <a:r>
              <a:rPr lang="el-GR" b="1" dirty="0"/>
              <a:t>Αρέσκεται</a:t>
            </a:r>
            <a:r>
              <a:rPr lang="el-GR" dirty="0"/>
              <a:t> σε εδάφη ελαφρά </a:t>
            </a:r>
            <a:r>
              <a:rPr lang="el-GR" dirty="0" err="1"/>
              <a:t>ώς</a:t>
            </a:r>
            <a:r>
              <a:rPr lang="el-GR" dirty="0"/>
              <a:t> μέσης μηχανικής σύστασης και κυρίως σε εδάφη καλής στράγγισης, ασβεστώδη, εδάφη που του εξασφαλίζουν ομαλή τροφοδοσία με νερό. </a:t>
            </a:r>
          </a:p>
          <a:p>
            <a:r>
              <a:rPr lang="el-GR" dirty="0"/>
              <a:t>Λόγω της μεγάλης ζωηρότητας του φυτού πρέπει να αποφεύγονται οι καλλιεργητικές τεχνικές που την εντείνουν (αζωτούχες λιπάνσεις, υπερβολικές αρδεύσεις). </a:t>
            </a:r>
          </a:p>
          <a:p>
            <a:r>
              <a:rPr lang="el-GR" dirty="0"/>
              <a:t>Δίνει ποιοτικότερο σταφύλι όταν η πυκνότητα φύτευσης είναι κοντά στα 400φυτά/στρέμμα</a:t>
            </a:r>
          </a:p>
          <a:p>
            <a:endParaRPr lang="el-GR" dirty="0"/>
          </a:p>
          <a:p>
            <a:endParaRPr lang="el-GR" dirty="0"/>
          </a:p>
        </p:txBody>
      </p:sp>
      <p:pic>
        <p:nvPicPr>
          <p:cNvPr id="6" name="Εικόνα 5">
            <a:extLst>
              <a:ext uri="{FF2B5EF4-FFF2-40B4-BE49-F238E27FC236}">
                <a16:creationId xmlns:a16="http://schemas.microsoft.com/office/drawing/2014/main" id="{47E08623-1ED2-49B0-AD85-A16D41676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574" y="2358014"/>
            <a:ext cx="5340620" cy="3377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6212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B61A43-C8C8-4A05-86C7-F8C1ED262AD4}"/>
              </a:ext>
            </a:extLst>
          </p:cNvPr>
          <p:cNvSpPr>
            <a:spLocks noGrp="1"/>
          </p:cNvSpPr>
          <p:nvPr>
            <p:ph type="title"/>
          </p:nvPr>
        </p:nvSpPr>
        <p:spPr/>
        <p:txBody>
          <a:bodyPr/>
          <a:lstStyle/>
          <a:p>
            <a:pPr algn="ctr"/>
            <a:r>
              <a:rPr lang="en-US" b="1" dirty="0"/>
              <a:t>Rustic VS Modern</a:t>
            </a:r>
            <a:br>
              <a:rPr lang="el-GR" b="1" dirty="0"/>
            </a:br>
            <a:r>
              <a:rPr lang="el-GR" sz="2800" dirty="0"/>
              <a:t>(κι εδώ…)</a:t>
            </a:r>
          </a:p>
        </p:txBody>
      </p:sp>
      <p:sp>
        <p:nvSpPr>
          <p:cNvPr id="3" name="Θέση περιεχομένου 2">
            <a:extLst>
              <a:ext uri="{FF2B5EF4-FFF2-40B4-BE49-F238E27FC236}">
                <a16:creationId xmlns:a16="http://schemas.microsoft.com/office/drawing/2014/main" id="{05A71532-63BE-4AB4-87A6-C0577CD5E2AD}"/>
              </a:ext>
            </a:extLst>
          </p:cNvPr>
          <p:cNvSpPr>
            <a:spLocks noGrp="1"/>
          </p:cNvSpPr>
          <p:nvPr>
            <p:ph sz="half" idx="1"/>
          </p:nvPr>
        </p:nvSpPr>
        <p:spPr>
          <a:xfrm>
            <a:off x="838200" y="1825624"/>
            <a:ext cx="5181600" cy="5032375"/>
          </a:xfrm>
        </p:spPr>
        <p:txBody>
          <a:bodyPr>
            <a:normAutofit fontScale="70000" lnSpcReduction="20000"/>
          </a:bodyPr>
          <a:lstStyle/>
          <a:p>
            <a:pPr marL="0" indent="0">
              <a:buNone/>
            </a:pPr>
            <a:r>
              <a:rPr lang="el-GR" sz="3300" b="1" dirty="0"/>
              <a:t>Παραδοσιακή σχολή</a:t>
            </a:r>
          </a:p>
          <a:p>
            <a:pPr marL="0" indent="0">
              <a:buNone/>
            </a:pPr>
            <a:endParaRPr lang="el-GR" dirty="0"/>
          </a:p>
          <a:p>
            <a:r>
              <a:rPr lang="el-GR" sz="2900" dirty="0"/>
              <a:t>Πιο μεγάλες αποδόσεις στο αμπέλι</a:t>
            </a:r>
          </a:p>
          <a:p>
            <a:r>
              <a:rPr lang="el-GR" sz="2900" dirty="0"/>
              <a:t>Θερμοκρασίες άνω των 30ο</a:t>
            </a:r>
            <a:r>
              <a:rPr lang="en-US" sz="2900" dirty="0"/>
              <a:t>C </a:t>
            </a:r>
            <a:r>
              <a:rPr lang="el-GR" sz="2900" dirty="0"/>
              <a:t>και χρήση ιθαγενών ζυμών</a:t>
            </a:r>
          </a:p>
          <a:p>
            <a:r>
              <a:rPr lang="el-GR" sz="2900" dirty="0"/>
              <a:t>Ωρίμαση σε παλιά και μεγάλα βαρέλια</a:t>
            </a:r>
          </a:p>
          <a:p>
            <a:r>
              <a:rPr lang="el-GR" sz="2900" dirty="0"/>
              <a:t>Κρασιά με γκρενά αποχρώσεις</a:t>
            </a:r>
          </a:p>
          <a:p>
            <a:r>
              <a:rPr lang="el-GR" sz="2900" b="1" dirty="0"/>
              <a:t>Πλεονέκτημα: </a:t>
            </a:r>
            <a:r>
              <a:rPr lang="el-GR" sz="2900" dirty="0"/>
              <a:t>κρασιά με αντοχή στο χρόνο, τρομερή αρωματική πολυπλοκότητα και πιο αντιπροσωπευτικά του τόπου προέλευσής τους</a:t>
            </a:r>
          </a:p>
          <a:p>
            <a:r>
              <a:rPr lang="el-GR" sz="2900" b="1" dirty="0"/>
              <a:t>Μειονέκτημα: </a:t>
            </a:r>
            <a:r>
              <a:rPr lang="el-GR" sz="2900" dirty="0"/>
              <a:t>πιο τραχιά κρασιά όταν είναι νέα. Απαιτούν παλαίωση για να μαλακώσουν και να αναδειχτούν τα πλούσια χαρίσματά τους</a:t>
            </a:r>
          </a:p>
          <a:p>
            <a:r>
              <a:rPr lang="el-GR" sz="2900" dirty="0"/>
              <a:t>Κτήμα </a:t>
            </a:r>
            <a:r>
              <a:rPr lang="el-GR" sz="2900" dirty="0" err="1"/>
              <a:t>Φουντή</a:t>
            </a:r>
            <a:r>
              <a:rPr lang="el-GR" sz="2900" dirty="0"/>
              <a:t>, </a:t>
            </a:r>
            <a:r>
              <a:rPr lang="el-GR" sz="2900" dirty="0" err="1"/>
              <a:t>Αργατία</a:t>
            </a:r>
            <a:r>
              <a:rPr lang="el-GR" sz="2900" dirty="0"/>
              <a:t>, Τάτσης</a:t>
            </a:r>
          </a:p>
          <a:p>
            <a:pPr marL="0" indent="0">
              <a:buNone/>
            </a:pPr>
            <a:endParaRPr lang="el-GR" dirty="0"/>
          </a:p>
        </p:txBody>
      </p:sp>
      <p:sp>
        <p:nvSpPr>
          <p:cNvPr id="4" name="Θέση περιεχομένου 3">
            <a:extLst>
              <a:ext uri="{FF2B5EF4-FFF2-40B4-BE49-F238E27FC236}">
                <a16:creationId xmlns:a16="http://schemas.microsoft.com/office/drawing/2014/main" id="{76CC0025-FBE6-476D-9CCD-D8273E1E2D46}"/>
              </a:ext>
            </a:extLst>
          </p:cNvPr>
          <p:cNvSpPr>
            <a:spLocks noGrp="1"/>
          </p:cNvSpPr>
          <p:nvPr>
            <p:ph sz="half" idx="2"/>
          </p:nvPr>
        </p:nvSpPr>
        <p:spPr>
          <a:xfrm>
            <a:off x="6172199" y="1825624"/>
            <a:ext cx="5688367" cy="5032375"/>
          </a:xfrm>
        </p:spPr>
        <p:txBody>
          <a:bodyPr>
            <a:normAutofit fontScale="70000" lnSpcReduction="20000"/>
          </a:bodyPr>
          <a:lstStyle/>
          <a:p>
            <a:pPr marL="0" indent="0">
              <a:buNone/>
            </a:pPr>
            <a:r>
              <a:rPr lang="el-GR" sz="3300" b="1" dirty="0"/>
              <a:t>Μοντέρνα σχολή</a:t>
            </a:r>
          </a:p>
          <a:p>
            <a:pPr marL="0" indent="0">
              <a:buNone/>
            </a:pPr>
            <a:endParaRPr lang="el-GR" sz="2900" dirty="0"/>
          </a:p>
          <a:p>
            <a:r>
              <a:rPr lang="el-GR" sz="2900" dirty="0"/>
              <a:t>Πιο μικρές αποδόσεις και πιο ώριμα σταφύλια</a:t>
            </a:r>
          </a:p>
          <a:p>
            <a:r>
              <a:rPr lang="el-GR" sz="2900" dirty="0"/>
              <a:t>Χρήση καλλιεργούμενων ζυμών και ελεγχόμενες θερμοκρασίες σε ανοξείδωτες δεξαμενές</a:t>
            </a:r>
          </a:p>
          <a:p>
            <a:r>
              <a:rPr lang="el-GR" sz="2900" dirty="0"/>
              <a:t>Μικρά βαρέλια, συνήθως </a:t>
            </a:r>
            <a:r>
              <a:rPr lang="en-US" sz="2900" dirty="0"/>
              <a:t>barrique </a:t>
            </a:r>
            <a:r>
              <a:rPr lang="el-GR" sz="2900" dirty="0"/>
              <a:t>από τη Γαλλία</a:t>
            </a:r>
          </a:p>
          <a:p>
            <a:r>
              <a:rPr lang="el-GR" sz="2900" dirty="0"/>
              <a:t>Νέα βαρέλια</a:t>
            </a:r>
          </a:p>
          <a:p>
            <a:r>
              <a:rPr lang="el-GR" sz="2900" dirty="0"/>
              <a:t>Κρασιά με πιο βαθύ ρουμπινί χρώμα</a:t>
            </a:r>
          </a:p>
          <a:p>
            <a:r>
              <a:rPr lang="el-GR" sz="2900" b="1" dirty="0"/>
              <a:t>Πλεονέκτημα: </a:t>
            </a:r>
            <a:r>
              <a:rPr lang="el-GR" sz="2900" dirty="0"/>
              <a:t>πιο μαλακά κρασιά, πιο έτοιμα κρασιά με έμφαση στα </a:t>
            </a:r>
            <a:r>
              <a:rPr lang="el-GR" sz="2900" dirty="0" err="1"/>
              <a:t>φρουτώδη</a:t>
            </a:r>
            <a:r>
              <a:rPr lang="el-GR" sz="2900" dirty="0"/>
              <a:t> αρώματα (φράουλα, κεράσι) και πιο μαλακές </a:t>
            </a:r>
            <a:r>
              <a:rPr lang="el-GR" sz="2900" dirty="0" err="1"/>
              <a:t>τανίνες</a:t>
            </a:r>
            <a:endParaRPr lang="el-GR" sz="2900" dirty="0"/>
          </a:p>
          <a:p>
            <a:r>
              <a:rPr lang="el-GR" sz="2900" b="1" dirty="0"/>
              <a:t>Μειονέκτημα: </a:t>
            </a:r>
            <a:r>
              <a:rPr lang="el-GR" sz="2900" dirty="0"/>
              <a:t>Κάποιες φορές τα αρώματα του βαρελιού είναι πιο έντονα στη νεότητά τους και η </a:t>
            </a:r>
            <a:r>
              <a:rPr lang="el-GR" sz="2900" dirty="0" err="1"/>
              <a:t>κρυοεκγχύλιση</a:t>
            </a:r>
            <a:r>
              <a:rPr lang="el-GR" sz="2900" dirty="0"/>
              <a:t> αδυνατεί το σώμα των κρασιών</a:t>
            </a:r>
          </a:p>
          <a:p>
            <a:r>
              <a:rPr lang="el-GR" sz="2900" dirty="0"/>
              <a:t>Κυρ Γιάννη, Κτήμα Καρυδά, Κτήμα Άλφα</a:t>
            </a:r>
            <a:endParaRPr lang="el-GR" dirty="0"/>
          </a:p>
        </p:txBody>
      </p:sp>
    </p:spTree>
    <p:extLst>
      <p:ext uri="{BB962C8B-B14F-4D97-AF65-F5344CB8AC3E}">
        <p14:creationId xmlns:p14="http://schemas.microsoft.com/office/powerpoint/2010/main" val="1370242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7620">
              <a:srgbClr val="C3D2EC"/>
            </a:gs>
            <a:gs pos="4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AC511D-B76E-46CD-9520-6963D21C6241}"/>
              </a:ext>
            </a:extLst>
          </p:cNvPr>
          <p:cNvSpPr>
            <a:spLocks noGrp="1"/>
          </p:cNvSpPr>
          <p:nvPr>
            <p:ph type="title"/>
          </p:nvPr>
        </p:nvSpPr>
        <p:spPr>
          <a:xfrm>
            <a:off x="990600" y="1693962"/>
            <a:ext cx="10515600" cy="1325563"/>
          </a:xfrm>
        </p:spPr>
        <p:txBody>
          <a:bodyPr/>
          <a:lstStyle/>
          <a:p>
            <a:pPr algn="ctr"/>
            <a:r>
              <a:rPr lang="el-GR" b="1" dirty="0" err="1"/>
              <a:t>Ξανα</a:t>
            </a:r>
            <a:r>
              <a:rPr lang="el-GR" b="1" dirty="0"/>
              <a:t>: αυτή που δεν έχει δογματισμούς. </a:t>
            </a:r>
            <a:br>
              <a:rPr lang="el-GR" b="1" dirty="0"/>
            </a:br>
            <a:r>
              <a:rPr lang="el-GR" b="1" dirty="0"/>
              <a:t>Και οι δύο</a:t>
            </a:r>
          </a:p>
        </p:txBody>
      </p:sp>
      <p:sp>
        <p:nvSpPr>
          <p:cNvPr id="4" name="Θέση περιεχομένου 3">
            <a:extLst>
              <a:ext uri="{FF2B5EF4-FFF2-40B4-BE49-F238E27FC236}">
                <a16:creationId xmlns:a16="http://schemas.microsoft.com/office/drawing/2014/main" id="{8B1AE166-70F0-42A5-8D53-10CF5F43ACBA}"/>
              </a:ext>
            </a:extLst>
          </p:cNvPr>
          <p:cNvSpPr>
            <a:spLocks noGrp="1"/>
          </p:cNvSpPr>
          <p:nvPr>
            <p:ph sz="half" idx="2"/>
          </p:nvPr>
        </p:nvSpPr>
        <p:spPr>
          <a:xfrm>
            <a:off x="675611" y="4084885"/>
            <a:ext cx="11145578" cy="4611063"/>
          </a:xfrm>
        </p:spPr>
        <p:txBody>
          <a:bodyPr/>
          <a:lstStyle/>
          <a:p>
            <a:pPr algn="ctr"/>
            <a:r>
              <a:rPr lang="el-GR" b="1" dirty="0"/>
              <a:t>Ενδιάμεση κατηγορία: </a:t>
            </a:r>
            <a:r>
              <a:rPr lang="el-GR" dirty="0"/>
              <a:t>δανείζονται στοιχεία και από τις δύο σχολές</a:t>
            </a:r>
          </a:p>
          <a:p>
            <a:pPr algn="ctr"/>
            <a:r>
              <a:rPr lang="el-GR" dirty="0"/>
              <a:t>Οινοποιείο </a:t>
            </a:r>
            <a:r>
              <a:rPr lang="el-GR" dirty="0" err="1"/>
              <a:t>Δαλαμάρα</a:t>
            </a:r>
            <a:endParaRPr lang="el-GR" dirty="0"/>
          </a:p>
          <a:p>
            <a:pPr algn="ctr"/>
            <a:r>
              <a:rPr lang="el-GR" dirty="0"/>
              <a:t>Αμπελώνες Θυμιόπουλου</a:t>
            </a:r>
          </a:p>
          <a:p>
            <a:pPr algn="ctr"/>
            <a:r>
              <a:rPr lang="el-GR" dirty="0"/>
              <a:t>Κτήμα </a:t>
            </a:r>
            <a:r>
              <a:rPr lang="el-GR" dirty="0" err="1"/>
              <a:t>Χατζηβαρύτη</a:t>
            </a:r>
            <a:endParaRPr lang="el-GR" dirty="0"/>
          </a:p>
          <a:p>
            <a:endParaRPr lang="el-GR" dirty="0"/>
          </a:p>
        </p:txBody>
      </p:sp>
      <p:sp>
        <p:nvSpPr>
          <p:cNvPr id="6" name="Τίτλος 1">
            <a:extLst>
              <a:ext uri="{FF2B5EF4-FFF2-40B4-BE49-F238E27FC236}">
                <a16:creationId xmlns:a16="http://schemas.microsoft.com/office/drawing/2014/main" id="{6E21DBE3-9062-4AE1-A317-99EF6119B1C6}"/>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a:t>Ποια σχολή κάνει τα καλύτερα κρασιά;</a:t>
            </a:r>
          </a:p>
        </p:txBody>
      </p:sp>
      <p:sp>
        <p:nvSpPr>
          <p:cNvPr id="7" name="Θέση περιεχομένου 3">
            <a:extLst>
              <a:ext uri="{FF2B5EF4-FFF2-40B4-BE49-F238E27FC236}">
                <a16:creationId xmlns:a16="http://schemas.microsoft.com/office/drawing/2014/main" id="{81F5D4E6-EF1B-41AA-9C05-A02FA3CF419D}"/>
              </a:ext>
            </a:extLst>
          </p:cNvPr>
          <p:cNvSpPr txBox="1">
            <a:spLocks/>
          </p:cNvSpPr>
          <p:nvPr/>
        </p:nvSpPr>
        <p:spPr>
          <a:xfrm>
            <a:off x="675611" y="2715494"/>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l-GR" dirty="0"/>
          </a:p>
        </p:txBody>
      </p:sp>
    </p:spTree>
    <p:extLst>
      <p:ext uri="{BB962C8B-B14F-4D97-AF65-F5344CB8AC3E}">
        <p14:creationId xmlns:p14="http://schemas.microsoft.com/office/powerpoint/2010/main" val="153819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additive="base">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751249-79E2-4826-A0C4-FA6CAEA30A98}"/>
              </a:ext>
            </a:extLst>
          </p:cNvPr>
          <p:cNvSpPr>
            <a:spLocks noGrp="1"/>
          </p:cNvSpPr>
          <p:nvPr>
            <p:ph type="title"/>
          </p:nvPr>
        </p:nvSpPr>
        <p:spPr/>
        <p:txBody>
          <a:bodyPr/>
          <a:lstStyle/>
          <a:p>
            <a:pPr algn="ctr"/>
            <a:r>
              <a:rPr lang="en-US" b="1" dirty="0"/>
              <a:t>Side by Side</a:t>
            </a:r>
            <a:endParaRPr lang="el-GR" b="1" dirty="0"/>
          </a:p>
        </p:txBody>
      </p:sp>
      <p:sp>
        <p:nvSpPr>
          <p:cNvPr id="5" name="Θέση κειμένου 4">
            <a:extLst>
              <a:ext uri="{FF2B5EF4-FFF2-40B4-BE49-F238E27FC236}">
                <a16:creationId xmlns:a16="http://schemas.microsoft.com/office/drawing/2014/main" id="{391C2A29-6830-4420-892E-6C002D0F687D}"/>
              </a:ext>
            </a:extLst>
          </p:cNvPr>
          <p:cNvSpPr>
            <a:spLocks noGrp="1"/>
          </p:cNvSpPr>
          <p:nvPr>
            <p:ph type="body" idx="1"/>
          </p:nvPr>
        </p:nvSpPr>
        <p:spPr/>
        <p:txBody>
          <a:bodyPr>
            <a:normAutofit/>
          </a:bodyPr>
          <a:lstStyle/>
          <a:p>
            <a:pPr algn="ctr"/>
            <a:r>
              <a:rPr lang="en-US" sz="3200" dirty="0"/>
              <a:t>Nebbiolo</a:t>
            </a:r>
            <a:endParaRPr lang="el-GR" sz="3200" dirty="0"/>
          </a:p>
        </p:txBody>
      </p:sp>
      <p:pic>
        <p:nvPicPr>
          <p:cNvPr id="11" name="Θέση περιεχομένου 10">
            <a:extLst>
              <a:ext uri="{FF2B5EF4-FFF2-40B4-BE49-F238E27FC236}">
                <a16:creationId xmlns:a16="http://schemas.microsoft.com/office/drawing/2014/main" id="{FF05EEC9-CBB6-4617-B58D-8521EF43116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920551"/>
            <a:ext cx="5157787" cy="2853636"/>
          </a:xfrm>
        </p:spPr>
      </p:pic>
      <p:sp>
        <p:nvSpPr>
          <p:cNvPr id="7" name="Θέση κειμένου 6">
            <a:extLst>
              <a:ext uri="{FF2B5EF4-FFF2-40B4-BE49-F238E27FC236}">
                <a16:creationId xmlns:a16="http://schemas.microsoft.com/office/drawing/2014/main" id="{3230C691-3F81-4E0D-85EF-7E6246BC3C5C}"/>
              </a:ext>
            </a:extLst>
          </p:cNvPr>
          <p:cNvSpPr>
            <a:spLocks noGrp="1"/>
          </p:cNvSpPr>
          <p:nvPr>
            <p:ph type="body" sz="quarter" idx="3"/>
          </p:nvPr>
        </p:nvSpPr>
        <p:spPr/>
        <p:txBody>
          <a:bodyPr>
            <a:normAutofit/>
          </a:bodyPr>
          <a:lstStyle/>
          <a:p>
            <a:pPr algn="ctr"/>
            <a:r>
              <a:rPr lang="el-GR" sz="3200" dirty="0" err="1"/>
              <a:t>Ξινόμαυρο</a:t>
            </a:r>
            <a:endParaRPr lang="el-GR" sz="3200" dirty="0"/>
          </a:p>
        </p:txBody>
      </p:sp>
      <p:pic>
        <p:nvPicPr>
          <p:cNvPr id="17" name="Θέση περιεχομένου 16">
            <a:extLst>
              <a:ext uri="{FF2B5EF4-FFF2-40B4-BE49-F238E27FC236}">
                <a16:creationId xmlns:a16="http://schemas.microsoft.com/office/drawing/2014/main" id="{F7272ACE-CF3E-4E00-B2C5-027A8392020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840948"/>
            <a:ext cx="5183188" cy="3012842"/>
          </a:xfrm>
        </p:spPr>
      </p:pic>
    </p:spTree>
    <p:extLst>
      <p:ext uri="{BB962C8B-B14F-4D97-AF65-F5344CB8AC3E}">
        <p14:creationId xmlns:p14="http://schemas.microsoft.com/office/powerpoint/2010/main" val="3055542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C96623-EDFA-4DF4-A642-20538AD20349}"/>
              </a:ext>
            </a:extLst>
          </p:cNvPr>
          <p:cNvSpPr>
            <a:spLocks noGrp="1"/>
          </p:cNvSpPr>
          <p:nvPr>
            <p:ph type="title"/>
          </p:nvPr>
        </p:nvSpPr>
        <p:spPr/>
        <p:txBody>
          <a:bodyPr>
            <a:normAutofit fontScale="90000"/>
          </a:bodyPr>
          <a:lstStyle/>
          <a:p>
            <a:pPr algn="ctr"/>
            <a:r>
              <a:rPr lang="el-GR" b="1" dirty="0"/>
              <a:t>Με βάση τα όσα είδαμε παραπάνω, ποιες πιστεύετε ότι είναι οι ομοιότητες ανάμεσα στις δύο ποικιλίες;</a:t>
            </a:r>
          </a:p>
        </p:txBody>
      </p:sp>
      <p:sp>
        <p:nvSpPr>
          <p:cNvPr id="7" name="Θέση περιεχομένου 6">
            <a:extLst>
              <a:ext uri="{FF2B5EF4-FFF2-40B4-BE49-F238E27FC236}">
                <a16:creationId xmlns:a16="http://schemas.microsoft.com/office/drawing/2014/main" id="{74F912FB-21BE-4C68-A814-8DC0A92F53F0}"/>
              </a:ext>
            </a:extLst>
          </p:cNvPr>
          <p:cNvSpPr>
            <a:spLocks noGrp="1"/>
          </p:cNvSpPr>
          <p:nvPr>
            <p:ph idx="1"/>
          </p:nvPr>
        </p:nvSpPr>
        <p:spPr>
          <a:xfrm>
            <a:off x="838200" y="2251653"/>
            <a:ext cx="10515600" cy="4351338"/>
          </a:xfrm>
        </p:spPr>
        <p:txBody>
          <a:bodyPr/>
          <a:lstStyle/>
          <a:p>
            <a:pPr algn="ctr"/>
            <a:r>
              <a:rPr lang="el-GR" b="1" dirty="0" err="1"/>
              <a:t>Άδύναμο</a:t>
            </a:r>
            <a:r>
              <a:rPr lang="el-GR" b="1" dirty="0"/>
              <a:t> χρώμα</a:t>
            </a:r>
          </a:p>
          <a:p>
            <a:pPr algn="ctr"/>
            <a:r>
              <a:rPr lang="el-GR" b="1" dirty="0"/>
              <a:t>Υψηλές </a:t>
            </a:r>
            <a:r>
              <a:rPr lang="el-GR" b="1" dirty="0" err="1"/>
              <a:t>τανίνες</a:t>
            </a:r>
            <a:endParaRPr lang="el-GR" b="1" dirty="0"/>
          </a:p>
          <a:p>
            <a:pPr algn="ctr"/>
            <a:r>
              <a:rPr lang="el-GR" b="1" dirty="0"/>
              <a:t>Υψηλή οξύτητα</a:t>
            </a:r>
          </a:p>
          <a:p>
            <a:pPr algn="ctr"/>
            <a:r>
              <a:rPr lang="el-GR" b="1" dirty="0"/>
              <a:t>Παρόμοιο αρωματικό προφίλ</a:t>
            </a:r>
          </a:p>
          <a:p>
            <a:pPr algn="ctr"/>
            <a:r>
              <a:rPr lang="el-GR" b="1" dirty="0"/>
              <a:t>Δύο σχολές</a:t>
            </a:r>
          </a:p>
          <a:p>
            <a:pPr algn="ctr"/>
            <a:r>
              <a:rPr lang="el-GR" b="1" dirty="0"/>
              <a:t>Μεγάλες δυνατότητες παλαίωσης</a:t>
            </a:r>
          </a:p>
          <a:p>
            <a:pPr algn="ctr"/>
            <a:r>
              <a:rPr lang="el-GR" b="1" dirty="0"/>
              <a:t>Δύσκολα δίνουν μεγάλα κρασιά μακριά από τον τόπο τους</a:t>
            </a:r>
          </a:p>
          <a:p>
            <a:pPr algn="ctr"/>
            <a:endParaRPr lang="el-GR" b="1" dirty="0"/>
          </a:p>
        </p:txBody>
      </p:sp>
    </p:spTree>
    <p:extLst>
      <p:ext uri="{BB962C8B-B14F-4D97-AF65-F5344CB8AC3E}">
        <p14:creationId xmlns:p14="http://schemas.microsoft.com/office/powerpoint/2010/main" val="248519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anim calcmode="lin" valueType="num">
                                      <p:cBhvr>
                                        <p:cTn id="13" dur="20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anim calcmode="lin" valueType="num">
                                      <p:cBhvr>
                                        <p:cTn id="18" dur="20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7">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anim calcmode="lin" valueType="num">
                                      <p:cBhvr>
                                        <p:cTn id="23" dur="2000" fill="hold"/>
                                        <p:tgtEl>
                                          <p:spTgt spid="7">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7">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anim calcmode="lin" valueType="num">
                                      <p:cBhvr>
                                        <p:cTn id="28" dur="2000" fill="hold"/>
                                        <p:tgtEl>
                                          <p:spTgt spid="7">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7">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2000"/>
                                        <p:tgtEl>
                                          <p:spTgt spid="7">
                                            <p:txEl>
                                              <p:pRg st="5" end="5"/>
                                            </p:txEl>
                                          </p:spTgt>
                                        </p:tgtEl>
                                      </p:cBhvr>
                                    </p:animEffect>
                                    <p:anim calcmode="lin" valueType="num">
                                      <p:cBhvr>
                                        <p:cTn id="33" dur="2000" fill="hold"/>
                                        <p:tgtEl>
                                          <p:spTgt spid="7">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7">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2000"/>
                                        <p:tgtEl>
                                          <p:spTgt spid="7">
                                            <p:txEl>
                                              <p:pRg st="6" end="6"/>
                                            </p:txEl>
                                          </p:spTgt>
                                        </p:tgtEl>
                                      </p:cBhvr>
                                    </p:animEffect>
                                    <p:anim calcmode="lin" valueType="num">
                                      <p:cBhvr>
                                        <p:cTn id="38" dur="2000" fill="hold"/>
                                        <p:tgtEl>
                                          <p:spTgt spid="7">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7">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60717C-F5C0-4813-97B2-ED703CB13D44}"/>
              </a:ext>
            </a:extLst>
          </p:cNvPr>
          <p:cNvSpPr>
            <a:spLocks noGrp="1"/>
          </p:cNvSpPr>
          <p:nvPr>
            <p:ph type="title"/>
          </p:nvPr>
        </p:nvSpPr>
        <p:spPr/>
        <p:txBody>
          <a:bodyPr/>
          <a:lstStyle/>
          <a:p>
            <a:pPr algn="ctr"/>
            <a:r>
              <a:rPr lang="el-GR" b="1" dirty="0"/>
              <a:t>Μία σημαντική επισήμανση</a:t>
            </a:r>
            <a:r>
              <a:rPr lang="en-US" b="1" dirty="0"/>
              <a:t> </a:t>
            </a:r>
            <a:r>
              <a:rPr lang="el-GR" b="1" dirty="0"/>
              <a:t>και διαφορά</a:t>
            </a:r>
          </a:p>
        </p:txBody>
      </p:sp>
      <p:pic>
        <p:nvPicPr>
          <p:cNvPr id="5" name="Θέση περιεχομένου 4">
            <a:extLst>
              <a:ext uri="{FF2B5EF4-FFF2-40B4-BE49-F238E27FC236}">
                <a16:creationId xmlns:a16="http://schemas.microsoft.com/office/drawing/2014/main" id="{8D655C56-3719-4388-B3C1-528F77E1C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00" y="1839119"/>
            <a:ext cx="5715000" cy="4324350"/>
          </a:xfrm>
        </p:spPr>
      </p:pic>
    </p:spTree>
    <p:extLst>
      <p:ext uri="{BB962C8B-B14F-4D97-AF65-F5344CB8AC3E}">
        <p14:creationId xmlns:p14="http://schemas.microsoft.com/office/powerpoint/2010/main" val="129049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7015A6-CE64-403C-B6D0-943F74615898}"/>
              </a:ext>
            </a:extLst>
          </p:cNvPr>
          <p:cNvSpPr>
            <a:spLocks noGrp="1"/>
          </p:cNvSpPr>
          <p:nvPr>
            <p:ph type="title"/>
          </p:nvPr>
        </p:nvSpPr>
        <p:spPr>
          <a:xfrm>
            <a:off x="839788" y="3976"/>
            <a:ext cx="3932237" cy="1600200"/>
          </a:xfrm>
        </p:spPr>
        <p:txBody>
          <a:bodyPr/>
          <a:lstStyle/>
          <a:p>
            <a:pPr algn="ctr"/>
            <a:r>
              <a:rPr lang="el-GR" sz="2800" b="1" dirty="0"/>
              <a:t>Τι ήρθαμε να κάνουμε </a:t>
            </a:r>
            <a:r>
              <a:rPr lang="el-GR" b="1" dirty="0"/>
              <a:t>σήμερα </a:t>
            </a:r>
            <a:r>
              <a:rPr lang="el-GR" sz="2400" b="1" dirty="0" err="1"/>
              <a:t>εδω</a:t>
            </a:r>
            <a:r>
              <a:rPr lang="el-GR" b="1" dirty="0"/>
              <a:t>;</a:t>
            </a:r>
          </a:p>
        </p:txBody>
      </p:sp>
      <p:sp>
        <p:nvSpPr>
          <p:cNvPr id="3" name="Θέση περιεχομένου 2">
            <a:extLst>
              <a:ext uri="{FF2B5EF4-FFF2-40B4-BE49-F238E27FC236}">
                <a16:creationId xmlns:a16="http://schemas.microsoft.com/office/drawing/2014/main" id="{7D79CB67-7CF9-425A-A56F-6C6077988026}"/>
              </a:ext>
            </a:extLst>
          </p:cNvPr>
          <p:cNvSpPr>
            <a:spLocks noGrp="1"/>
          </p:cNvSpPr>
          <p:nvPr>
            <p:ph type="body" sz="half" idx="2"/>
          </p:nvPr>
        </p:nvSpPr>
        <p:spPr>
          <a:xfrm>
            <a:off x="839788" y="2057400"/>
            <a:ext cx="4288803" cy="4550134"/>
          </a:xfrm>
        </p:spPr>
        <p:txBody>
          <a:bodyPr>
            <a:normAutofit fontScale="92500" lnSpcReduction="10000"/>
          </a:bodyPr>
          <a:lstStyle/>
          <a:p>
            <a:pPr marL="514350" indent="-514350">
              <a:buFont typeface="+mj-lt"/>
              <a:buAutoNum type="arabicPeriod"/>
            </a:pPr>
            <a:r>
              <a:rPr lang="el-GR" sz="1800" dirty="0"/>
              <a:t>Να γνωριστούμε μεταξύ μας και να φτιάξουμε μια ωραία </a:t>
            </a:r>
            <a:r>
              <a:rPr lang="el-GR" sz="1800" b="1" dirty="0"/>
              <a:t>παρέα</a:t>
            </a:r>
          </a:p>
          <a:p>
            <a:pPr marL="514350" indent="-514350">
              <a:buFont typeface="+mj-lt"/>
              <a:buAutoNum type="arabicPeriod"/>
            </a:pPr>
            <a:r>
              <a:rPr lang="el-GR" sz="1800" dirty="0"/>
              <a:t>Να ξεκινήσουμε με τους </a:t>
            </a:r>
            <a:r>
              <a:rPr lang="en-US" sz="1800" b="1" dirty="0"/>
              <a:t>Wine Tasters: Tastings from the Crypt</a:t>
            </a:r>
            <a:endParaRPr lang="el-GR" sz="1800" b="1" dirty="0"/>
          </a:p>
          <a:p>
            <a:pPr marL="514350" indent="-514350">
              <a:buFont typeface="+mj-lt"/>
              <a:buAutoNum type="arabicPeriod"/>
            </a:pPr>
            <a:r>
              <a:rPr lang="el-GR" sz="1800" dirty="0"/>
              <a:t>Να μιλήσουμε για τη μεγάλη μας αγάπη: το </a:t>
            </a:r>
            <a:r>
              <a:rPr lang="el-GR" sz="1800" b="1" dirty="0"/>
              <a:t>κρασί</a:t>
            </a:r>
            <a:endParaRPr lang="en-US" sz="1800" b="1" dirty="0"/>
          </a:p>
          <a:p>
            <a:pPr marL="514350" indent="-514350">
              <a:buFont typeface="+mj-lt"/>
              <a:buAutoNum type="arabicPeriod"/>
            </a:pPr>
            <a:r>
              <a:rPr lang="el-GR" sz="1800" dirty="0"/>
              <a:t>Να μπαίνουμε σιγά σιγά στο κλίμα για την παγκόσμια μέρα του </a:t>
            </a:r>
            <a:r>
              <a:rPr lang="el-GR" sz="1800" b="1" dirty="0" err="1"/>
              <a:t>ξινόμαυρου</a:t>
            </a:r>
            <a:r>
              <a:rPr lang="el-GR" sz="1800" dirty="0"/>
              <a:t>.</a:t>
            </a:r>
          </a:p>
          <a:p>
            <a:pPr marL="514350" indent="-514350">
              <a:buFont typeface="+mj-lt"/>
              <a:buAutoNum type="arabicPeriod"/>
            </a:pPr>
            <a:r>
              <a:rPr lang="el-GR" sz="1800" dirty="0"/>
              <a:t>Να γνωρίσουμε τα κρασιά από τις ποικιλίες </a:t>
            </a:r>
            <a:r>
              <a:rPr lang="el-GR" sz="1800" dirty="0" err="1"/>
              <a:t>Ξινόμαυρο</a:t>
            </a:r>
            <a:r>
              <a:rPr lang="el-GR" sz="1800" dirty="0"/>
              <a:t> και </a:t>
            </a:r>
            <a:r>
              <a:rPr lang="en-US" sz="1800" b="1" dirty="0"/>
              <a:t>Barolo</a:t>
            </a:r>
          </a:p>
          <a:p>
            <a:pPr marL="514350" indent="-514350">
              <a:buFont typeface="+mj-lt"/>
              <a:buAutoNum type="arabicPeriod"/>
            </a:pPr>
            <a:r>
              <a:rPr lang="el-GR" sz="1800" dirty="0"/>
              <a:t>Να τα συγκρίνουμε μεταξύ τους και να βρούμε </a:t>
            </a:r>
            <a:r>
              <a:rPr lang="el-GR" sz="1800" b="1" dirty="0"/>
              <a:t>ομοιότητες</a:t>
            </a:r>
            <a:r>
              <a:rPr lang="el-GR" sz="1800" dirty="0"/>
              <a:t> και </a:t>
            </a:r>
            <a:r>
              <a:rPr lang="el-GR" sz="1800" b="1" dirty="0"/>
              <a:t>διαφορές</a:t>
            </a:r>
          </a:p>
          <a:p>
            <a:pPr marL="514350" indent="-514350">
              <a:buFont typeface="+mj-lt"/>
              <a:buAutoNum type="arabicPeriod"/>
            </a:pPr>
            <a:r>
              <a:rPr lang="el-GR" sz="1800" dirty="0"/>
              <a:t>Να δούμε </a:t>
            </a:r>
            <a:r>
              <a:rPr lang="el-GR" sz="1800" dirty="0" err="1"/>
              <a:t>ποιό</a:t>
            </a:r>
            <a:r>
              <a:rPr lang="el-GR" sz="1800" dirty="0"/>
              <a:t> είναι καλύτερο και ποιο χειρότερο;</a:t>
            </a:r>
          </a:p>
          <a:p>
            <a:pPr marL="514350" indent="-514350">
              <a:buFont typeface="+mj-lt"/>
              <a:buAutoNum type="arabicPeriod"/>
            </a:pPr>
            <a:r>
              <a:rPr lang="el-GR" sz="1800" dirty="0"/>
              <a:t>Να δοκιμάσουμε ή… να πιούμε κρασιά </a:t>
            </a:r>
          </a:p>
          <a:p>
            <a:pPr marL="514350" indent="-514350">
              <a:buFont typeface="+mj-lt"/>
              <a:buAutoNum type="arabicPeriod"/>
            </a:pPr>
            <a:r>
              <a:rPr lang="el-GR" sz="1800" dirty="0"/>
              <a:t>Να δοκιμάσουμε… τυφλά!</a:t>
            </a:r>
            <a:endParaRPr lang="en-US" sz="1800" dirty="0"/>
          </a:p>
          <a:p>
            <a:pPr marL="514350" indent="-514350">
              <a:buFont typeface="+mj-lt"/>
              <a:buAutoNum type="arabicPeriod"/>
            </a:pPr>
            <a:endParaRPr lang="el-GR" sz="1800" dirty="0"/>
          </a:p>
        </p:txBody>
      </p:sp>
      <p:pic>
        <p:nvPicPr>
          <p:cNvPr id="14" name="Εικόνα 13">
            <a:extLst>
              <a:ext uri="{FF2B5EF4-FFF2-40B4-BE49-F238E27FC236}">
                <a16:creationId xmlns:a16="http://schemas.microsoft.com/office/drawing/2014/main" id="{84803B0C-005B-4933-A7E2-CDE344817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137" y="179070"/>
            <a:ext cx="6659880" cy="6499860"/>
          </a:xfrm>
          <a:prstGeom prst="rect">
            <a:avLst/>
          </a:prstGeom>
        </p:spPr>
      </p:pic>
    </p:spTree>
    <p:extLst>
      <p:ext uri="{BB962C8B-B14F-4D97-AF65-F5344CB8AC3E}">
        <p14:creationId xmlns:p14="http://schemas.microsoft.com/office/powerpoint/2010/main" val="15886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C3A312-9B37-40C3-9B96-25182F2C8C44}"/>
              </a:ext>
            </a:extLst>
          </p:cNvPr>
          <p:cNvSpPr>
            <a:spLocks noGrp="1"/>
          </p:cNvSpPr>
          <p:nvPr>
            <p:ph type="title"/>
          </p:nvPr>
        </p:nvSpPr>
        <p:spPr/>
        <p:txBody>
          <a:bodyPr/>
          <a:lstStyle/>
          <a:p>
            <a:pPr algn="ctr"/>
            <a:r>
              <a:rPr lang="el-GR" b="1" dirty="0"/>
              <a:t>Λεφτά υπάρχουν. </a:t>
            </a:r>
            <a:br>
              <a:rPr lang="el-GR" b="1" dirty="0"/>
            </a:br>
            <a:r>
              <a:rPr lang="el-GR" b="1" dirty="0"/>
              <a:t>Πάμε να δοκιμάσουμε κρασιά</a:t>
            </a:r>
          </a:p>
        </p:txBody>
      </p:sp>
      <p:pic>
        <p:nvPicPr>
          <p:cNvPr id="9" name="Θέση περιεχομένου 8">
            <a:extLst>
              <a:ext uri="{FF2B5EF4-FFF2-40B4-BE49-F238E27FC236}">
                <a16:creationId xmlns:a16="http://schemas.microsoft.com/office/drawing/2014/main" id="{D5CB5BF1-9174-4615-9FB7-BF94AF8D3B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4925" y="2257786"/>
            <a:ext cx="6362149" cy="2615550"/>
          </a:xfrm>
        </p:spPr>
      </p:pic>
    </p:spTree>
    <p:extLst>
      <p:ext uri="{BB962C8B-B14F-4D97-AF65-F5344CB8AC3E}">
        <p14:creationId xmlns:p14="http://schemas.microsoft.com/office/powerpoint/2010/main" val="282747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02FF3E-6C85-452F-A810-189FD378FFEC}"/>
              </a:ext>
            </a:extLst>
          </p:cNvPr>
          <p:cNvSpPr>
            <a:spLocks noGrp="1"/>
          </p:cNvSpPr>
          <p:nvPr>
            <p:ph type="ctrTitle"/>
          </p:nvPr>
        </p:nvSpPr>
        <p:spPr>
          <a:xfrm>
            <a:off x="1524000" y="0"/>
            <a:ext cx="9144000" cy="2387600"/>
          </a:xfrm>
        </p:spPr>
        <p:txBody>
          <a:bodyPr>
            <a:normAutofit/>
          </a:bodyPr>
          <a:lstStyle/>
          <a:p>
            <a:r>
              <a:rPr lang="el-GR" sz="3600" dirty="0"/>
              <a:t>Ας </a:t>
            </a:r>
            <a:r>
              <a:rPr lang="el-GR" sz="3600" dirty="0" err="1"/>
              <a:t>καλωρίσουμε</a:t>
            </a:r>
            <a:r>
              <a:rPr lang="el-GR" sz="3600" dirty="0"/>
              <a:t> λοιπόν όλοι μαζί την </a:t>
            </a:r>
            <a:r>
              <a:rPr lang="el-GR" sz="4000" b="1" dirty="0"/>
              <a:t>Παγκόσμια Ημέρα </a:t>
            </a:r>
            <a:r>
              <a:rPr lang="el-GR" sz="4000" b="1" dirty="0" err="1"/>
              <a:t>Ξινόμαυρου</a:t>
            </a:r>
            <a:r>
              <a:rPr lang="el-GR" sz="4000" b="1" dirty="0"/>
              <a:t> </a:t>
            </a:r>
            <a:r>
              <a:rPr lang="el-GR" sz="3600" dirty="0"/>
              <a:t>με ένα δυνατό χειροκρότημα</a:t>
            </a:r>
          </a:p>
        </p:txBody>
      </p:sp>
      <p:pic>
        <p:nvPicPr>
          <p:cNvPr id="5" name="Εικόνα 4">
            <a:extLst>
              <a:ext uri="{FF2B5EF4-FFF2-40B4-BE49-F238E27FC236}">
                <a16:creationId xmlns:a16="http://schemas.microsoft.com/office/drawing/2014/main" id="{B0299E47-9A6A-47D8-AE90-E5D4F2B2D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791" y="2488758"/>
            <a:ext cx="7419576" cy="4097669"/>
          </a:xfrm>
          <a:prstGeom prst="rect">
            <a:avLst/>
          </a:prstGeom>
        </p:spPr>
      </p:pic>
    </p:spTree>
    <p:extLst>
      <p:ext uri="{BB962C8B-B14F-4D97-AF65-F5344CB8AC3E}">
        <p14:creationId xmlns:p14="http://schemas.microsoft.com/office/powerpoint/2010/main" val="317022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73AF4E-4A17-4B4A-90B0-E92641FB2302}"/>
              </a:ext>
            </a:extLst>
          </p:cNvPr>
          <p:cNvSpPr>
            <a:spLocks noGrp="1"/>
          </p:cNvSpPr>
          <p:nvPr>
            <p:ph type="title"/>
          </p:nvPr>
        </p:nvSpPr>
        <p:spPr/>
        <p:txBody>
          <a:bodyPr/>
          <a:lstStyle/>
          <a:p>
            <a:pPr algn="ctr"/>
            <a:r>
              <a:rPr lang="en-US" b="1" dirty="0"/>
              <a:t>Nebbiolo</a:t>
            </a:r>
            <a:r>
              <a:rPr lang="en-US" dirty="0"/>
              <a:t>  </a:t>
            </a:r>
            <a:br>
              <a:rPr lang="el-GR" dirty="0"/>
            </a:br>
            <a:r>
              <a:rPr lang="el-GR" dirty="0"/>
              <a:t>Ο Πρίγκηπας του </a:t>
            </a:r>
            <a:r>
              <a:rPr lang="el-GR" dirty="0" err="1"/>
              <a:t>Πιεμόντε</a:t>
            </a:r>
            <a:endParaRPr lang="el-GR" dirty="0"/>
          </a:p>
        </p:txBody>
      </p:sp>
      <p:pic>
        <p:nvPicPr>
          <p:cNvPr id="5" name="Εικόνα 4">
            <a:extLst>
              <a:ext uri="{FF2B5EF4-FFF2-40B4-BE49-F238E27FC236}">
                <a16:creationId xmlns:a16="http://schemas.microsoft.com/office/drawing/2014/main" id="{8B5AA6ED-7815-4DF3-91C0-58A1687C8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216" y="1816713"/>
            <a:ext cx="7901568" cy="4937920"/>
          </a:xfrm>
          <a:prstGeom prst="rect">
            <a:avLst/>
          </a:prstGeom>
        </p:spPr>
      </p:pic>
    </p:spTree>
    <p:extLst>
      <p:ext uri="{BB962C8B-B14F-4D97-AF65-F5344CB8AC3E}">
        <p14:creationId xmlns:p14="http://schemas.microsoft.com/office/powerpoint/2010/main" val="88687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26F2A-A1D4-48B8-9D82-6ACF667A9540}"/>
              </a:ext>
            </a:extLst>
          </p:cNvPr>
          <p:cNvSpPr>
            <a:spLocks noGrp="1"/>
          </p:cNvSpPr>
          <p:nvPr>
            <p:ph type="title"/>
          </p:nvPr>
        </p:nvSpPr>
        <p:spPr/>
        <p:txBody>
          <a:bodyPr>
            <a:normAutofit/>
          </a:bodyPr>
          <a:lstStyle/>
          <a:p>
            <a:pPr algn="ctr"/>
            <a:r>
              <a:rPr lang="el-GR" sz="4000" b="1" dirty="0"/>
              <a:t>Λίγα ιστορικά και… βαρετά;</a:t>
            </a:r>
          </a:p>
        </p:txBody>
      </p:sp>
      <p:sp>
        <p:nvSpPr>
          <p:cNvPr id="4" name="Θέση περιεχομένου 3">
            <a:extLst>
              <a:ext uri="{FF2B5EF4-FFF2-40B4-BE49-F238E27FC236}">
                <a16:creationId xmlns:a16="http://schemas.microsoft.com/office/drawing/2014/main" id="{81113924-9981-4B99-BBA7-79E60270FF4C}"/>
              </a:ext>
            </a:extLst>
          </p:cNvPr>
          <p:cNvSpPr>
            <a:spLocks noGrp="1"/>
          </p:cNvSpPr>
          <p:nvPr>
            <p:ph sz="half" idx="1"/>
          </p:nvPr>
        </p:nvSpPr>
        <p:spPr>
          <a:xfrm>
            <a:off x="838200" y="1455089"/>
            <a:ext cx="5181600" cy="5037786"/>
          </a:xfrm>
        </p:spPr>
        <p:txBody>
          <a:bodyPr>
            <a:normAutofit fontScale="47500" lnSpcReduction="20000"/>
          </a:bodyPr>
          <a:lstStyle/>
          <a:p>
            <a:r>
              <a:rPr lang="el-GR" sz="3400" dirty="0"/>
              <a:t>Κοιτίδα της ποικιλίας: το </a:t>
            </a:r>
            <a:r>
              <a:rPr lang="el-GR" sz="3400" b="1" dirty="0" err="1"/>
              <a:t>Πιεμόντε</a:t>
            </a:r>
            <a:r>
              <a:rPr lang="el-GR" sz="3400" dirty="0"/>
              <a:t> (</a:t>
            </a:r>
            <a:r>
              <a:rPr lang="en-US" sz="3400" b="1" dirty="0"/>
              <a:t>Barolo</a:t>
            </a:r>
            <a:r>
              <a:rPr lang="en-US" sz="3400" dirty="0"/>
              <a:t> &amp; </a:t>
            </a:r>
            <a:r>
              <a:rPr lang="en-US" sz="3400" b="1" dirty="0"/>
              <a:t>Barbaresco</a:t>
            </a:r>
            <a:r>
              <a:rPr lang="en-US" sz="3400" dirty="0"/>
              <a:t>)</a:t>
            </a:r>
          </a:p>
          <a:p>
            <a:r>
              <a:rPr lang="el-GR" sz="3400" b="1" dirty="0"/>
              <a:t>Έλληνες</a:t>
            </a:r>
            <a:r>
              <a:rPr lang="el-GR" sz="3400" dirty="0"/>
              <a:t> και </a:t>
            </a:r>
            <a:r>
              <a:rPr lang="el-GR" sz="3400" b="1" dirty="0" err="1"/>
              <a:t>Ετρούσκοι</a:t>
            </a:r>
            <a:r>
              <a:rPr lang="el-GR" sz="3400" dirty="0"/>
              <a:t> είναι αυτοί που έφεραν την αμπελοκαλλιέργεια στην περιοχή</a:t>
            </a:r>
            <a:endParaRPr lang="en-US" sz="3400" dirty="0"/>
          </a:p>
          <a:p>
            <a:r>
              <a:rPr lang="el-GR" sz="3400" dirty="0"/>
              <a:t>Ωστόσο, ο </a:t>
            </a:r>
            <a:r>
              <a:rPr lang="el-GR" sz="3400" b="1" dirty="0"/>
              <a:t>Πλίνιος ο Πρεσβύτερος </a:t>
            </a:r>
            <a:r>
              <a:rPr lang="el-GR" sz="3400" dirty="0"/>
              <a:t>(</a:t>
            </a:r>
            <a:r>
              <a:rPr lang="en-US" sz="3400" dirty="0"/>
              <a:t>aka </a:t>
            </a:r>
            <a:r>
              <a:rPr lang="el-GR" sz="3400" dirty="0"/>
              <a:t>ο </a:t>
            </a:r>
            <a:r>
              <a:rPr lang="en-US" sz="3400" dirty="0"/>
              <a:t>Hugh Johnson </a:t>
            </a:r>
            <a:r>
              <a:rPr lang="el-GR" sz="3400" dirty="0"/>
              <a:t>της εποχής), αν και </a:t>
            </a:r>
            <a:r>
              <a:rPr lang="en-US" sz="3400" dirty="0"/>
              <a:t>wine expert </a:t>
            </a:r>
            <a:r>
              <a:rPr lang="el-GR" sz="3400" dirty="0"/>
              <a:t>της εποχής, δεν αναφέρει πουθενά την περιοχή σε συνάρτηση με τα κρασιά της. Περίεργο δε νομίζετε;</a:t>
            </a:r>
            <a:endParaRPr lang="en-US" sz="3400" dirty="0"/>
          </a:p>
          <a:p>
            <a:r>
              <a:rPr lang="el-GR" sz="3400" dirty="0"/>
              <a:t>Πρώτες αναφορές εντοπίζονται το </a:t>
            </a:r>
            <a:r>
              <a:rPr lang="el-GR" sz="3400" b="1" dirty="0"/>
              <a:t>13</a:t>
            </a:r>
            <a:r>
              <a:rPr lang="el-GR" sz="3400" b="1" baseline="30000" dirty="0"/>
              <a:t>ο</a:t>
            </a:r>
            <a:r>
              <a:rPr lang="el-GR" sz="3400" b="1" dirty="0"/>
              <a:t> </a:t>
            </a:r>
            <a:r>
              <a:rPr lang="el-GR" sz="3400" dirty="0"/>
              <a:t>ως το </a:t>
            </a:r>
            <a:r>
              <a:rPr lang="el-GR" sz="3400" b="1" dirty="0"/>
              <a:t>16</a:t>
            </a:r>
            <a:r>
              <a:rPr lang="el-GR" sz="3400" b="1" baseline="30000" dirty="0"/>
              <a:t>ο</a:t>
            </a:r>
            <a:r>
              <a:rPr lang="el-GR" sz="3400" b="1" dirty="0"/>
              <a:t> αιώνα: </a:t>
            </a:r>
            <a:r>
              <a:rPr lang="en-US" sz="3400" b="1" dirty="0" err="1"/>
              <a:t>Nibiol</a:t>
            </a:r>
            <a:r>
              <a:rPr lang="en-US" sz="3400" dirty="0"/>
              <a:t> </a:t>
            </a:r>
            <a:r>
              <a:rPr lang="el-GR" sz="3400" dirty="0"/>
              <a:t>και αργότερα </a:t>
            </a:r>
            <a:r>
              <a:rPr lang="en-US" sz="3400" b="1" dirty="0" err="1"/>
              <a:t>Nebiolum</a:t>
            </a:r>
            <a:r>
              <a:rPr lang="el-GR" sz="3400" dirty="0"/>
              <a:t>, το οποίο όμως δεν έδινε το στυλ των σημερινών κρασιών, αλλά ένα γλυκό, ελαφριά αφρώδες κρασί. </a:t>
            </a:r>
            <a:endParaRPr lang="en-US" sz="3400" dirty="0"/>
          </a:p>
          <a:p>
            <a:r>
              <a:rPr lang="el-GR" sz="3400" dirty="0"/>
              <a:t>Η «επανάσταση» ήρθε το </a:t>
            </a:r>
            <a:r>
              <a:rPr lang="el-GR" sz="3400" b="1" dirty="0"/>
              <a:t>19</a:t>
            </a:r>
            <a:r>
              <a:rPr lang="el-GR" sz="3400" b="1" baseline="30000" dirty="0"/>
              <a:t>ο</a:t>
            </a:r>
            <a:r>
              <a:rPr lang="el-GR" sz="3400" b="1" dirty="0"/>
              <a:t> αιώνα </a:t>
            </a:r>
            <a:r>
              <a:rPr lang="el-GR" sz="3400" dirty="0"/>
              <a:t>από τον </a:t>
            </a:r>
            <a:r>
              <a:rPr lang="en-US" sz="3400" b="1" dirty="0"/>
              <a:t>Camillo Cavour</a:t>
            </a:r>
            <a:r>
              <a:rPr lang="el-GR" sz="3400" dirty="0"/>
              <a:t>, σπουδαίο πολιτικό και πατέρα της ιταλικής πολιτικής και γεωγραφικής ενοποίησης. Σε συνεργασία με τον οινολόγο </a:t>
            </a:r>
            <a:r>
              <a:rPr lang="en-US" sz="3400" b="1" dirty="0"/>
              <a:t>Louis </a:t>
            </a:r>
            <a:r>
              <a:rPr lang="en-US" sz="3400" b="1" dirty="0" err="1"/>
              <a:t>Oudart</a:t>
            </a:r>
            <a:r>
              <a:rPr lang="en-US" sz="3400" b="1" dirty="0"/>
              <a:t> </a:t>
            </a:r>
            <a:r>
              <a:rPr lang="el-GR" sz="3400" dirty="0"/>
              <a:t>δημιούργησαν </a:t>
            </a:r>
            <a:r>
              <a:rPr lang="el-GR" sz="3400" b="1" dirty="0"/>
              <a:t>το πρώτο ξηρό </a:t>
            </a:r>
            <a:r>
              <a:rPr lang="en-US" sz="3400" b="1" dirty="0" err="1"/>
              <a:t>nebbiolo</a:t>
            </a:r>
            <a:r>
              <a:rPr lang="el-GR" sz="3400" dirty="0"/>
              <a:t>. Ο </a:t>
            </a:r>
            <a:r>
              <a:rPr lang="en-US" sz="3400" dirty="0" err="1"/>
              <a:t>Oudart</a:t>
            </a:r>
            <a:r>
              <a:rPr lang="en-US" sz="3400" dirty="0"/>
              <a:t> </a:t>
            </a:r>
            <a:r>
              <a:rPr lang="el-GR" sz="3400" dirty="0"/>
              <a:t>έβαλε τις γνώσεις και ο </a:t>
            </a:r>
            <a:r>
              <a:rPr lang="el-GR" sz="3400" dirty="0" err="1"/>
              <a:t>ο</a:t>
            </a:r>
            <a:r>
              <a:rPr lang="el-GR" sz="3400" dirty="0"/>
              <a:t> </a:t>
            </a:r>
            <a:r>
              <a:rPr lang="en-US" sz="3400" dirty="0"/>
              <a:t>Cavour </a:t>
            </a:r>
            <a:r>
              <a:rPr lang="el-GR" sz="3400" dirty="0"/>
              <a:t>το «βύσμα»… </a:t>
            </a:r>
            <a:r>
              <a:rPr lang="el-GR" sz="3400" dirty="0" err="1"/>
              <a:t>εεε</a:t>
            </a:r>
            <a:r>
              <a:rPr lang="el-GR" sz="3400" dirty="0"/>
              <a:t> τις γνωριμίες ήθελα να πω, με αποτέλεσμα ως τα τέλη του 19</a:t>
            </a:r>
            <a:r>
              <a:rPr lang="el-GR" sz="3400" baseline="30000" dirty="0"/>
              <a:t>ου</a:t>
            </a:r>
            <a:r>
              <a:rPr lang="el-GR" sz="3400" dirty="0"/>
              <a:t> αιώνα το </a:t>
            </a:r>
            <a:r>
              <a:rPr lang="en-US" sz="3400" dirty="0"/>
              <a:t>Nebbiolo </a:t>
            </a:r>
            <a:r>
              <a:rPr lang="el-GR" sz="3400" dirty="0"/>
              <a:t>να είναι το σημαντικότερο κρασί της χώρας και ένα από στα πιο πολύπλευρα, ανθεκτικά και συγκλονιστικά κρασιά του κόσμου.</a:t>
            </a:r>
            <a:endParaRPr lang="en-US" sz="3400" dirty="0"/>
          </a:p>
          <a:p>
            <a:r>
              <a:rPr lang="el-GR" sz="3400" dirty="0"/>
              <a:t>Από τον 20 αιώνα γνωρίζει τρομερή άνοδο και παραγωγοί όπως ο </a:t>
            </a:r>
            <a:r>
              <a:rPr lang="en-US" sz="3400" b="1" dirty="0" err="1"/>
              <a:t>Gaja</a:t>
            </a:r>
            <a:r>
              <a:rPr lang="en-US" sz="3400" b="1" dirty="0"/>
              <a:t>, o </a:t>
            </a:r>
            <a:r>
              <a:rPr lang="en-US" sz="3400" b="1" dirty="0" err="1"/>
              <a:t>Conterno</a:t>
            </a:r>
            <a:r>
              <a:rPr lang="en-US" sz="3400" b="1" dirty="0"/>
              <a:t>, o Rinaldi, </a:t>
            </a:r>
            <a:r>
              <a:rPr lang="el-GR" sz="3400" b="1" dirty="0"/>
              <a:t>ο </a:t>
            </a:r>
            <a:r>
              <a:rPr lang="en-US" sz="3400" b="1" dirty="0" err="1"/>
              <a:t>Vietti</a:t>
            </a:r>
            <a:r>
              <a:rPr lang="en-US" sz="3400" b="1" dirty="0"/>
              <a:t>, o Bruno </a:t>
            </a:r>
            <a:r>
              <a:rPr lang="en-US" sz="3400" b="1" dirty="0" err="1"/>
              <a:t>Giacosa</a:t>
            </a:r>
            <a:r>
              <a:rPr lang="el-GR" sz="3400" b="1" dirty="0"/>
              <a:t> </a:t>
            </a:r>
            <a:r>
              <a:rPr lang="el-GR" sz="3400" dirty="0"/>
              <a:t>δημιουργούν κρασιά μύθους.</a:t>
            </a:r>
            <a:r>
              <a:rPr lang="en-US" sz="3400" dirty="0"/>
              <a:t> </a:t>
            </a:r>
            <a:endParaRPr lang="el-GR" sz="3400" dirty="0"/>
          </a:p>
          <a:p>
            <a:endParaRPr lang="el-GR" dirty="0"/>
          </a:p>
        </p:txBody>
      </p:sp>
      <p:pic>
        <p:nvPicPr>
          <p:cNvPr id="5" name="Εικόνα 4">
            <a:extLst>
              <a:ext uri="{FF2B5EF4-FFF2-40B4-BE49-F238E27FC236}">
                <a16:creationId xmlns:a16="http://schemas.microsoft.com/office/drawing/2014/main" id="{C271EB39-4279-46FE-B58F-3BC3D140B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784" y="1455089"/>
            <a:ext cx="4023360" cy="49854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369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BDB3A234-CC90-426F-8D06-4FF37972C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852" y="1534601"/>
            <a:ext cx="5581816" cy="4238045"/>
          </a:xfrm>
          <a:prstGeom prst="rect">
            <a:avLst/>
          </a:prstGeom>
        </p:spPr>
      </p:pic>
      <p:sp>
        <p:nvSpPr>
          <p:cNvPr id="2" name="Τίτλος 1">
            <a:extLst>
              <a:ext uri="{FF2B5EF4-FFF2-40B4-BE49-F238E27FC236}">
                <a16:creationId xmlns:a16="http://schemas.microsoft.com/office/drawing/2014/main" id="{4C5BA827-C8D2-46A4-95F1-28E723A07444}"/>
              </a:ext>
            </a:extLst>
          </p:cNvPr>
          <p:cNvSpPr>
            <a:spLocks noGrp="1"/>
          </p:cNvSpPr>
          <p:nvPr>
            <p:ph type="title"/>
          </p:nvPr>
        </p:nvSpPr>
        <p:spPr/>
        <p:txBody>
          <a:bodyPr>
            <a:normAutofit/>
          </a:bodyPr>
          <a:lstStyle/>
          <a:p>
            <a:pPr algn="ctr"/>
            <a:r>
              <a:rPr lang="en-US" sz="4000" b="1" dirty="0"/>
              <a:t>Nebbiolo</a:t>
            </a:r>
            <a:r>
              <a:rPr lang="el-GR" sz="4000" b="1" dirty="0"/>
              <a:t>: ένας αριστοκράτης όλο νεύρα.</a:t>
            </a:r>
            <a:br>
              <a:rPr lang="el-GR" sz="4000" dirty="0"/>
            </a:br>
            <a:endParaRPr lang="el-GR" sz="4000" dirty="0"/>
          </a:p>
        </p:txBody>
      </p:sp>
      <p:sp>
        <p:nvSpPr>
          <p:cNvPr id="3" name="Θέση περιεχομένου 2">
            <a:extLst>
              <a:ext uri="{FF2B5EF4-FFF2-40B4-BE49-F238E27FC236}">
                <a16:creationId xmlns:a16="http://schemas.microsoft.com/office/drawing/2014/main" id="{0905E7BA-2AC8-4935-BDD4-79A124119F73}"/>
              </a:ext>
            </a:extLst>
          </p:cNvPr>
          <p:cNvSpPr>
            <a:spLocks noGrp="1"/>
          </p:cNvSpPr>
          <p:nvPr>
            <p:ph sz="half" idx="1"/>
          </p:nvPr>
        </p:nvSpPr>
        <p:spPr>
          <a:xfrm>
            <a:off x="278296" y="1176792"/>
            <a:ext cx="6854024" cy="5844209"/>
          </a:xfrm>
        </p:spPr>
        <p:txBody>
          <a:bodyPr>
            <a:noAutofit/>
          </a:bodyPr>
          <a:lstStyle/>
          <a:p>
            <a:r>
              <a:rPr lang="el-GR" sz="1300" dirty="0"/>
              <a:t>Και του </a:t>
            </a:r>
            <a:r>
              <a:rPr lang="el-GR" sz="1300" b="1" dirty="0"/>
              <a:t>αλωνιού</a:t>
            </a:r>
            <a:r>
              <a:rPr lang="el-GR" sz="1300" dirty="0"/>
              <a:t> και του </a:t>
            </a:r>
            <a:r>
              <a:rPr lang="el-GR" sz="1300" b="1" dirty="0"/>
              <a:t>σαλονιού</a:t>
            </a:r>
            <a:r>
              <a:rPr lang="el-GR" sz="1300" dirty="0"/>
              <a:t>: όσο σκληρό και ατίθασο είναι στα νιάτα του, τόσο εξευγενισμένο και φινετσάτο είναι στην παλαίωσή του. </a:t>
            </a:r>
          </a:p>
          <a:p>
            <a:r>
              <a:rPr lang="el-GR" sz="1300" b="1" dirty="0"/>
              <a:t>Ν</a:t>
            </a:r>
            <a:r>
              <a:rPr lang="en-US" sz="1300" b="1" dirty="0" err="1"/>
              <a:t>ebbia</a:t>
            </a:r>
            <a:r>
              <a:rPr lang="en-US" sz="1300" dirty="0"/>
              <a:t> </a:t>
            </a:r>
            <a:r>
              <a:rPr lang="el-GR" sz="1300" dirty="0"/>
              <a:t>θα πει </a:t>
            </a:r>
            <a:r>
              <a:rPr lang="el-GR" sz="1300" b="1" dirty="0"/>
              <a:t>ομίχλη</a:t>
            </a:r>
            <a:r>
              <a:rPr lang="el-GR" sz="1300" dirty="0"/>
              <a:t>. Η ανάλυση του </a:t>
            </a:r>
            <a:r>
              <a:rPr lang="en-US" sz="1300" b="1" dirty="0"/>
              <a:t>DNA</a:t>
            </a:r>
            <a:r>
              <a:rPr lang="en-US" sz="1300" dirty="0"/>
              <a:t> </a:t>
            </a:r>
            <a:r>
              <a:rPr lang="el-GR" sz="1300" dirty="0"/>
              <a:t>του δείχνει ότι έχει συγγενική σχέση με τη </a:t>
            </a:r>
            <a:r>
              <a:rPr lang="en-US" sz="1300" b="1" dirty="0" err="1"/>
              <a:t>Freisa</a:t>
            </a:r>
            <a:r>
              <a:rPr lang="en-US" sz="1300" dirty="0"/>
              <a:t> </a:t>
            </a:r>
            <a:r>
              <a:rPr lang="el-GR" sz="1300" dirty="0"/>
              <a:t>και το </a:t>
            </a:r>
            <a:r>
              <a:rPr lang="en-US" sz="1300" b="1" dirty="0"/>
              <a:t>Viognier</a:t>
            </a:r>
            <a:r>
              <a:rPr lang="en-US" sz="1300" dirty="0"/>
              <a:t> </a:t>
            </a:r>
            <a:r>
              <a:rPr lang="el-GR" sz="1300" dirty="0"/>
              <a:t>(απίστευτο;). Δύσκολα δίνει καλά κρασιά εκτός της περιοχής καταγωγής του.</a:t>
            </a:r>
          </a:p>
          <a:p>
            <a:r>
              <a:rPr lang="el-GR" sz="1300" dirty="0"/>
              <a:t>Είναι το πρώτο σταφύλι της περιοχής που κάνει </a:t>
            </a:r>
            <a:r>
              <a:rPr lang="el-GR" sz="1300" dirty="0" err="1"/>
              <a:t>έκπτυξη</a:t>
            </a:r>
            <a:r>
              <a:rPr lang="el-GR" sz="1300" dirty="0"/>
              <a:t> οφθαλμών, αλλά το τελευταίο που ωριμάζει. </a:t>
            </a:r>
          </a:p>
          <a:p>
            <a:r>
              <a:rPr lang="el-GR" sz="1300" dirty="0"/>
              <a:t>Έχει </a:t>
            </a:r>
            <a:r>
              <a:rPr lang="el-GR" sz="1300" b="1" dirty="0"/>
              <a:t>μικρές ράγες </a:t>
            </a:r>
            <a:r>
              <a:rPr lang="el-GR" sz="1300" dirty="0"/>
              <a:t>με </a:t>
            </a:r>
            <a:r>
              <a:rPr lang="el-GR" sz="1300" b="1" dirty="0"/>
              <a:t>χοντρό όμως φλοιό. </a:t>
            </a:r>
          </a:p>
          <a:p>
            <a:r>
              <a:rPr lang="el-GR" sz="1300" dirty="0"/>
              <a:t>Δίνει κρασιά με </a:t>
            </a:r>
            <a:r>
              <a:rPr lang="el-GR" sz="1300" b="1" dirty="0"/>
              <a:t>ανοιχτό χρώμα </a:t>
            </a:r>
            <a:r>
              <a:rPr lang="el-GR" sz="1300" dirty="0"/>
              <a:t>με </a:t>
            </a:r>
            <a:r>
              <a:rPr lang="el-GR" sz="1300" b="1" dirty="0"/>
              <a:t>γκρενά</a:t>
            </a:r>
            <a:r>
              <a:rPr lang="el-GR" sz="1300" dirty="0"/>
              <a:t> ανταύγειες. Οι </a:t>
            </a:r>
            <a:r>
              <a:rPr lang="el-GR" sz="1300" b="1" dirty="0"/>
              <a:t>μοντέρνοι</a:t>
            </a:r>
            <a:r>
              <a:rPr lang="el-GR" sz="1300" dirty="0"/>
              <a:t> παραγωγοί βγάζουν ωστόσο και πιο </a:t>
            </a:r>
            <a:r>
              <a:rPr lang="el-GR" sz="1300" b="1" dirty="0"/>
              <a:t>ρουμπινί</a:t>
            </a:r>
            <a:r>
              <a:rPr lang="el-GR" sz="1300" dirty="0"/>
              <a:t> κρασιά.</a:t>
            </a:r>
          </a:p>
          <a:p>
            <a:r>
              <a:rPr lang="el-GR" sz="1300" dirty="0"/>
              <a:t>Υψηλή </a:t>
            </a:r>
            <a:r>
              <a:rPr lang="el-GR" sz="1300" b="1" dirty="0"/>
              <a:t>οξύτητα</a:t>
            </a:r>
            <a:r>
              <a:rPr lang="el-GR" sz="1300" dirty="0"/>
              <a:t>, υψηλές </a:t>
            </a:r>
            <a:r>
              <a:rPr lang="el-GR" sz="1300" b="1" dirty="0" err="1"/>
              <a:t>τανίνες</a:t>
            </a:r>
            <a:r>
              <a:rPr lang="el-GR" sz="1300" dirty="0"/>
              <a:t>. </a:t>
            </a:r>
          </a:p>
          <a:p>
            <a:r>
              <a:rPr lang="el-GR" sz="1300" b="1" dirty="0"/>
              <a:t>Αρώματα</a:t>
            </a:r>
            <a:r>
              <a:rPr lang="el-GR" sz="1300" dirty="0"/>
              <a:t> τριαντάφυλλου, βιολέτας, κόκκινων φρούτων, βιολέτας, πίσσας και γλυκόριζας. Η </a:t>
            </a:r>
            <a:r>
              <a:rPr lang="el-GR" sz="1300" b="1" dirty="0"/>
              <a:t>αρωματική του παλέτα </a:t>
            </a:r>
            <a:r>
              <a:rPr lang="el-GR" sz="1300" dirty="0"/>
              <a:t>γίνεται τρομερά πολύπλοκη με το πέρασμα των χρόνων με τη μαύρη και τη λευκή τρούφα να είναι αρώματα παλαίωσης για τα κορυφαίο </a:t>
            </a:r>
            <a:r>
              <a:rPr lang="en-US" sz="1300" dirty="0"/>
              <a:t>Barolo </a:t>
            </a:r>
            <a:r>
              <a:rPr lang="el-GR" sz="1300" dirty="0"/>
              <a:t>και </a:t>
            </a:r>
            <a:r>
              <a:rPr lang="en-US" sz="1300" dirty="0"/>
              <a:t>Barbaresco</a:t>
            </a:r>
            <a:r>
              <a:rPr lang="el-GR" sz="1300" dirty="0"/>
              <a:t>, ενώ οι </a:t>
            </a:r>
            <a:r>
              <a:rPr lang="el-GR" sz="1300" dirty="0" err="1"/>
              <a:t>τανίνες</a:t>
            </a:r>
            <a:r>
              <a:rPr lang="el-GR" sz="1300" dirty="0"/>
              <a:t> τιθασεύονται και η οξύτητα ενσωματώνεται στο φρούτο και στη δομή του κρασιού. </a:t>
            </a:r>
          </a:p>
          <a:p>
            <a:r>
              <a:rPr lang="el-GR" sz="1300" dirty="0"/>
              <a:t>Οι </a:t>
            </a:r>
            <a:r>
              <a:rPr lang="el-GR" sz="1300" b="1" dirty="0"/>
              <a:t>καλύτερες χρονιές </a:t>
            </a:r>
            <a:r>
              <a:rPr lang="el-GR" sz="1300" dirty="0"/>
              <a:t>είναι αυτές που τα καλοκαίρια έχει αρκετή ζέστη για να τιθασεύσουν οι </a:t>
            </a:r>
            <a:r>
              <a:rPr lang="el-GR" sz="1300" dirty="0" err="1"/>
              <a:t>τανίνες</a:t>
            </a:r>
            <a:r>
              <a:rPr lang="el-GR" sz="1300" dirty="0"/>
              <a:t> και η οξύτητα και τα ξηρά σχετικά φθινόπωρα. </a:t>
            </a:r>
          </a:p>
          <a:p>
            <a:r>
              <a:rPr lang="el-GR" sz="1300" dirty="0"/>
              <a:t>Οι τρεις πιο γνωστοί κλώνοι που καλλιεργούνται στην περιοχή είναι οι </a:t>
            </a:r>
            <a:r>
              <a:rPr lang="en-US" sz="1300" b="1" dirty="0" err="1"/>
              <a:t>Lampia</a:t>
            </a:r>
            <a:r>
              <a:rPr lang="el-GR" sz="1300" dirty="0"/>
              <a:t> (περισσότερες φυτεύσεις με διαφορά), </a:t>
            </a:r>
            <a:r>
              <a:rPr lang="en-US" sz="1300" b="1" dirty="0" err="1"/>
              <a:t>Michet</a:t>
            </a:r>
            <a:r>
              <a:rPr lang="en-US" sz="1300" dirty="0"/>
              <a:t> </a:t>
            </a:r>
            <a:r>
              <a:rPr lang="el-GR" sz="1300" dirty="0"/>
              <a:t>(δεν έχει καλή προσαρμοστικότητα στα διάφορα εδάφη και είναι επιρρεπής στους ιούς) και </a:t>
            </a:r>
            <a:r>
              <a:rPr lang="en-US" sz="1300" b="1" dirty="0" err="1"/>
              <a:t>Bolla</a:t>
            </a:r>
            <a:r>
              <a:rPr lang="en-US" sz="1300" dirty="0"/>
              <a:t> </a:t>
            </a:r>
            <a:r>
              <a:rPr lang="el-GR" sz="1300" dirty="0"/>
              <a:t>(η οποία μειώνεται σταθερά και δίνει πολύ αδύναμα χρωματικά κρασιά). </a:t>
            </a:r>
          </a:p>
          <a:p>
            <a:r>
              <a:rPr lang="el-GR" sz="1300" dirty="0"/>
              <a:t>Τα καλύτερα </a:t>
            </a:r>
            <a:r>
              <a:rPr lang="el-GR" sz="1300" dirty="0" err="1"/>
              <a:t>αμπελοτόπια</a:t>
            </a:r>
            <a:r>
              <a:rPr lang="el-GR" sz="1300" dirty="0"/>
              <a:t> όπου το </a:t>
            </a:r>
            <a:r>
              <a:rPr lang="en-US" sz="1300" dirty="0"/>
              <a:t>Nebbiolo </a:t>
            </a:r>
            <a:r>
              <a:rPr lang="el-GR" sz="1300" dirty="0"/>
              <a:t>δίνει τον καλύτερο του εαυτό είναι αυτά που έχουν νότια έκθεση, ενώ οι σημαντικότεροι κίνδυνοι είναι το </a:t>
            </a:r>
            <a:r>
              <a:rPr lang="el-GR" sz="1300" b="1" dirty="0"/>
              <a:t>χαλάζι</a:t>
            </a:r>
            <a:r>
              <a:rPr lang="el-GR" sz="1300" dirty="0"/>
              <a:t>, η </a:t>
            </a:r>
            <a:r>
              <a:rPr lang="el-GR" sz="1300" b="1" dirty="0"/>
              <a:t>κακή ωρίμαση </a:t>
            </a:r>
            <a:r>
              <a:rPr lang="el-GR" sz="1300" dirty="0"/>
              <a:t>και </a:t>
            </a:r>
            <a:r>
              <a:rPr lang="el-GR" sz="1300" b="1" dirty="0"/>
              <a:t>περονόσπορος</a:t>
            </a:r>
            <a:r>
              <a:rPr lang="el-GR" sz="1300" dirty="0"/>
              <a:t>.  </a:t>
            </a:r>
          </a:p>
          <a:p>
            <a:endParaRPr lang="el-GR" sz="1300" dirty="0"/>
          </a:p>
        </p:txBody>
      </p:sp>
    </p:spTree>
    <p:extLst>
      <p:ext uri="{BB962C8B-B14F-4D97-AF65-F5344CB8AC3E}">
        <p14:creationId xmlns:p14="http://schemas.microsoft.com/office/powerpoint/2010/main" val="192969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EF9DDE-833B-440B-8868-C2C5EA98B029}"/>
              </a:ext>
            </a:extLst>
          </p:cNvPr>
          <p:cNvSpPr>
            <a:spLocks noGrp="1"/>
          </p:cNvSpPr>
          <p:nvPr>
            <p:ph type="title"/>
          </p:nvPr>
        </p:nvSpPr>
        <p:spPr/>
        <p:txBody>
          <a:bodyPr>
            <a:normAutofit/>
          </a:bodyPr>
          <a:lstStyle/>
          <a:p>
            <a:pPr algn="ctr"/>
            <a:r>
              <a:rPr lang="el-GR" sz="3600" dirty="0"/>
              <a:t>Τι έχει να μας πει ο </a:t>
            </a:r>
            <a:r>
              <a:rPr lang="el-GR" sz="3600" b="1" dirty="0"/>
              <a:t>κ. </a:t>
            </a:r>
            <a:r>
              <a:rPr lang="el-GR" sz="3600" b="1" dirty="0" err="1"/>
              <a:t>Αρνιακός</a:t>
            </a:r>
            <a:r>
              <a:rPr lang="el-GR" sz="3600" b="1" dirty="0"/>
              <a:t> </a:t>
            </a:r>
            <a:r>
              <a:rPr lang="el-GR" sz="3600" dirty="0"/>
              <a:t>για το </a:t>
            </a:r>
            <a:r>
              <a:rPr lang="el-GR" sz="3600" b="1" dirty="0"/>
              <a:t>κλίμα</a:t>
            </a:r>
            <a:r>
              <a:rPr lang="el-GR" sz="3600" dirty="0"/>
              <a:t> στο </a:t>
            </a:r>
            <a:r>
              <a:rPr lang="el-GR" sz="3600" b="1" dirty="0"/>
              <a:t>Παρόλο</a:t>
            </a:r>
            <a:r>
              <a:rPr lang="el-GR" sz="3600" dirty="0"/>
              <a:t> και στο </a:t>
            </a:r>
            <a:r>
              <a:rPr lang="el-GR" sz="3600" b="1" dirty="0" err="1"/>
              <a:t>Παρπαρέσκο</a:t>
            </a:r>
            <a:r>
              <a:rPr lang="el-GR" sz="3600" dirty="0"/>
              <a:t>;</a:t>
            </a:r>
          </a:p>
        </p:txBody>
      </p:sp>
      <p:sp>
        <p:nvSpPr>
          <p:cNvPr id="3" name="Θέση περιεχομένου 2">
            <a:extLst>
              <a:ext uri="{FF2B5EF4-FFF2-40B4-BE49-F238E27FC236}">
                <a16:creationId xmlns:a16="http://schemas.microsoft.com/office/drawing/2014/main" id="{4DAFA5D6-90C9-4A64-BE59-95F73C132D5D}"/>
              </a:ext>
            </a:extLst>
          </p:cNvPr>
          <p:cNvSpPr>
            <a:spLocks noGrp="1"/>
          </p:cNvSpPr>
          <p:nvPr>
            <p:ph sz="half" idx="1"/>
          </p:nvPr>
        </p:nvSpPr>
        <p:spPr>
          <a:xfrm>
            <a:off x="6480313" y="1825625"/>
            <a:ext cx="5605669" cy="5107912"/>
          </a:xfrm>
        </p:spPr>
        <p:txBody>
          <a:bodyPr>
            <a:normAutofit/>
          </a:bodyPr>
          <a:lstStyle/>
          <a:p>
            <a:r>
              <a:rPr lang="el-GR" sz="1400" b="1" dirty="0"/>
              <a:t>Ηπειρωτικό</a:t>
            </a:r>
            <a:r>
              <a:rPr lang="el-GR" sz="1400" dirty="0"/>
              <a:t> με </a:t>
            </a:r>
            <a:r>
              <a:rPr lang="el-GR" sz="1400" b="1" dirty="0"/>
              <a:t>πολύ κρύους χειμώνες </a:t>
            </a:r>
            <a:r>
              <a:rPr lang="el-GR" sz="1400" dirty="0"/>
              <a:t>οι οποίοι χαρακτηρίζονται και από έντονες </a:t>
            </a:r>
            <a:r>
              <a:rPr lang="el-GR" sz="1400" b="1" dirty="0"/>
              <a:t>χιονοπτώσεις</a:t>
            </a:r>
            <a:r>
              <a:rPr lang="el-GR" sz="1400" dirty="0"/>
              <a:t>. Η εγγύτητα με τις </a:t>
            </a:r>
            <a:r>
              <a:rPr lang="el-GR" sz="1400" b="1" dirty="0"/>
              <a:t>Άλπεις</a:t>
            </a:r>
            <a:r>
              <a:rPr lang="el-GR" sz="1400" dirty="0"/>
              <a:t> παίζει το δικό της ρόλο, ενώ τα </a:t>
            </a:r>
            <a:r>
              <a:rPr lang="el-GR" sz="1400" b="1" dirty="0"/>
              <a:t>καλοκαίρια</a:t>
            </a:r>
            <a:r>
              <a:rPr lang="el-GR" sz="1400" dirty="0"/>
              <a:t> χαρακτηρίζονται από έντονη ζέστη, το </a:t>
            </a:r>
            <a:r>
              <a:rPr lang="el-GR" sz="1400" b="1" dirty="0"/>
              <a:t>φθινόπωρο</a:t>
            </a:r>
            <a:r>
              <a:rPr lang="el-GR" sz="1400" dirty="0"/>
              <a:t> είναι σχετικά ήπιο με χαρακτηριστικές </a:t>
            </a:r>
            <a:r>
              <a:rPr lang="el-GR" sz="1400" b="1" dirty="0"/>
              <a:t>ομίχλες</a:t>
            </a:r>
            <a:r>
              <a:rPr lang="el-GR" sz="1400" dirty="0"/>
              <a:t> ειδικά στο νότιο κομμάτι. Κρατήστε ότι το όνομα </a:t>
            </a:r>
            <a:r>
              <a:rPr lang="en-US" sz="1400" dirty="0" err="1"/>
              <a:t>nebbiolo</a:t>
            </a:r>
            <a:r>
              <a:rPr lang="en-US" sz="1400" dirty="0"/>
              <a:t> </a:t>
            </a:r>
            <a:r>
              <a:rPr lang="el-GR" sz="1400" dirty="0"/>
              <a:t>προέρχεται από το </a:t>
            </a:r>
            <a:r>
              <a:rPr lang="en-US" sz="1400" dirty="0" err="1"/>
              <a:t>nebbia</a:t>
            </a:r>
            <a:r>
              <a:rPr lang="en-US" sz="1400" dirty="0"/>
              <a:t> </a:t>
            </a:r>
            <a:r>
              <a:rPr lang="el-GR" sz="1400" dirty="0"/>
              <a:t>που θα πει ομίχλη, καθώς ο τρύγος πραγματοποιούταν το Νοέμβριο, τότε δηλαδή που οι ομίχλες είναι στο φόρτε τους – </a:t>
            </a:r>
            <a:r>
              <a:rPr lang="el-GR" sz="1400" b="1" dirty="0"/>
              <a:t>Κλιματική αλλαγή.</a:t>
            </a:r>
          </a:p>
          <a:p>
            <a:r>
              <a:rPr lang="el-GR" sz="1400" dirty="0"/>
              <a:t>Η ευεργετική επίδραση (φυσικά έχει και τα αρνητικά της) της ομίχλης είναι γνωστή καθώς μετά το καλοκαίρι δρα </a:t>
            </a:r>
            <a:r>
              <a:rPr lang="el-GR" sz="1400" dirty="0" err="1"/>
              <a:t>καταπραυντικά</a:t>
            </a:r>
            <a:r>
              <a:rPr lang="el-GR" sz="1400" dirty="0"/>
              <a:t> και σχεδόν ανακουφιστικά μετά τον καύσωνα του καλοκαιριού, ρίχνοντας τις θερμοκρασίες και επιτρέποντας την καλύτερη και παρατεταμένη </a:t>
            </a:r>
            <a:r>
              <a:rPr lang="el-GR" sz="1400" dirty="0" err="1"/>
              <a:t>φαινολική</a:t>
            </a:r>
            <a:r>
              <a:rPr lang="el-GR" sz="1400" dirty="0"/>
              <a:t> ωρίμαση του σταφυλιού.</a:t>
            </a:r>
          </a:p>
          <a:p>
            <a:r>
              <a:rPr lang="el-GR" sz="1400" dirty="0"/>
              <a:t>Ο καιρός δεν </a:t>
            </a:r>
            <a:r>
              <a:rPr lang="el-GR" sz="1400" dirty="0" err="1"/>
              <a:t>διέπεται</a:t>
            </a:r>
            <a:r>
              <a:rPr lang="el-GR" sz="1400" dirty="0"/>
              <a:t> από κάθετες και προβλέψιμες νόρμες, με αποτέλεσμα χρονιά με τη χρονιά να υπάρχουν μεγάλες αποκλίσεις μεταξύ τους. </a:t>
            </a:r>
          </a:p>
          <a:p>
            <a:r>
              <a:rPr lang="el-GR" sz="1400" dirty="0"/>
              <a:t>Όλες οι σπουδαίες αμπελουργικές περιοχές του πλανήτη βρίσκονται σε σχετικά ακραίες και δύσκολες κλιματολογικές περιοχές (Βουργουνδία, </a:t>
            </a:r>
            <a:r>
              <a:rPr lang="en-US" sz="1400" dirty="0"/>
              <a:t>Bordeaux</a:t>
            </a:r>
            <a:r>
              <a:rPr lang="el-GR" sz="1400" dirty="0"/>
              <a:t>, </a:t>
            </a:r>
            <a:r>
              <a:rPr lang="en-US" sz="1400" dirty="0"/>
              <a:t>Mosel </a:t>
            </a:r>
            <a:r>
              <a:rPr lang="el-GR" sz="1400" dirty="0" err="1"/>
              <a:t>κτλ</a:t>
            </a:r>
            <a:r>
              <a:rPr lang="el-GR" sz="1400" dirty="0"/>
              <a:t>). Πώς το είπε ένας σοφός; Μεγάλες φουρτούνες, μεγάλοι καπετάνιοι. Ο</a:t>
            </a:r>
          </a:p>
          <a:p>
            <a:r>
              <a:rPr lang="el-GR" sz="1400" dirty="0"/>
              <a:t>Οι εναλλαγές του κλίματος δημιουργούν μεγάλες αποκλίσεις από σοδειά σε σοδειά με τις ανάλογες συνέπειες στο χρηματιστήριο των εσοδειών.</a:t>
            </a:r>
          </a:p>
          <a:p>
            <a:endParaRPr lang="el-GR" sz="1400" dirty="0"/>
          </a:p>
        </p:txBody>
      </p:sp>
      <p:pic>
        <p:nvPicPr>
          <p:cNvPr id="6" name="Εικόνα 5">
            <a:extLst>
              <a:ext uri="{FF2B5EF4-FFF2-40B4-BE49-F238E27FC236}">
                <a16:creationId xmlns:a16="http://schemas.microsoft.com/office/drawing/2014/main" id="{D91F18BD-09D3-412D-A61C-CA489CD90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7" y="1825625"/>
            <a:ext cx="6374295" cy="4773958"/>
          </a:xfrm>
          <a:prstGeom prst="rect">
            <a:avLst/>
          </a:prstGeom>
          <a:ln>
            <a:noFill/>
          </a:ln>
          <a:effectLst>
            <a:softEdge rad="112500"/>
          </a:effectLst>
        </p:spPr>
      </p:pic>
    </p:spTree>
    <p:extLst>
      <p:ext uri="{BB962C8B-B14F-4D97-AF65-F5344CB8AC3E}">
        <p14:creationId xmlns:p14="http://schemas.microsoft.com/office/powerpoint/2010/main" val="70915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a:extLst>
              <a:ext uri="{FF2B5EF4-FFF2-40B4-BE49-F238E27FC236}">
                <a16:creationId xmlns:a16="http://schemas.microsoft.com/office/drawing/2014/main" id="{F85800AF-C7DB-4F4A-9C42-5FA8A265969E}"/>
              </a:ext>
            </a:extLst>
          </p:cNvPr>
          <p:cNvSpPr>
            <a:spLocks noGrp="1"/>
          </p:cNvSpPr>
          <p:nvPr>
            <p:ph type="title"/>
          </p:nvPr>
        </p:nvSpPr>
        <p:spPr>
          <a:xfrm>
            <a:off x="838200" y="209213"/>
            <a:ext cx="10515600" cy="914400"/>
          </a:xfrm>
        </p:spPr>
        <p:txBody>
          <a:bodyPr>
            <a:normAutofit fontScale="90000"/>
          </a:bodyPr>
          <a:lstStyle/>
          <a:p>
            <a:pPr algn="ctr"/>
            <a:br>
              <a:rPr lang="el-GR" altLang="el-GR" b="1" dirty="0">
                <a:latin typeface="Arial" panose="020B0604020202020204" pitchFamily="34" charset="0"/>
                <a:ea typeface="Times New Roman" panose="02020603050405020304" pitchFamily="18" charset="0"/>
              </a:rPr>
            </a:br>
            <a:r>
              <a:rPr lang="el-GR" altLang="el-GR" b="1" dirty="0">
                <a:latin typeface="Arial" panose="020B0604020202020204" pitchFamily="34" charset="0"/>
                <a:ea typeface="Times New Roman" panose="02020603050405020304" pitchFamily="18" charset="0"/>
              </a:rPr>
              <a:t>Λίγα μαθήματα εδαφολογίας παρακαλώ </a:t>
            </a:r>
            <a:br>
              <a:rPr lang="el-GR" altLang="el-GR" b="1" dirty="0">
                <a:latin typeface="Arial" panose="020B0604020202020204" pitchFamily="34" charset="0"/>
                <a:ea typeface="Times New Roman" panose="02020603050405020304" pitchFamily="18" charset="0"/>
              </a:rPr>
            </a:br>
            <a:r>
              <a:rPr lang="el-GR" altLang="el-GR" sz="3100" b="1" dirty="0">
                <a:latin typeface="Arial" panose="020B0604020202020204" pitchFamily="34" charset="0"/>
                <a:ea typeface="Times New Roman" panose="02020603050405020304" pitchFamily="18" charset="0"/>
              </a:rPr>
              <a:t>(το πιο βαρετό </a:t>
            </a:r>
            <a:r>
              <a:rPr lang="en-US" altLang="el-GR" sz="3100" b="1" dirty="0">
                <a:latin typeface="Arial" panose="020B0604020202020204" pitchFamily="34" charset="0"/>
                <a:ea typeface="Times New Roman" panose="02020603050405020304" pitchFamily="18" charset="0"/>
              </a:rPr>
              <a:t>slide. </a:t>
            </a:r>
            <a:r>
              <a:rPr lang="el-GR" altLang="el-GR" sz="3100" b="1" dirty="0">
                <a:latin typeface="Arial" panose="020B0604020202020204" pitchFamily="34" charset="0"/>
                <a:ea typeface="Times New Roman" panose="02020603050405020304" pitchFamily="18" charset="0"/>
              </a:rPr>
              <a:t>Χασμουρηθείτε ελεύθερα).</a:t>
            </a:r>
            <a:br>
              <a:rPr lang="el-GR" altLang="el-GR" dirty="0">
                <a:latin typeface="Arial" panose="020B0604020202020204" pitchFamily="34" charset="0"/>
                <a:ea typeface="Times New Roman" panose="02020603050405020304" pitchFamily="18" charset="0"/>
              </a:rPr>
            </a:br>
            <a:endParaRPr lang="el-GR" dirty="0"/>
          </a:p>
        </p:txBody>
      </p:sp>
      <p:sp>
        <p:nvSpPr>
          <p:cNvPr id="13" name="Rectangle 4">
            <a:extLst>
              <a:ext uri="{FF2B5EF4-FFF2-40B4-BE49-F238E27FC236}">
                <a16:creationId xmlns:a16="http://schemas.microsoft.com/office/drawing/2014/main" id="{36658F2B-C02A-46D3-B90F-EEE198DF4EDF}"/>
              </a:ext>
            </a:extLst>
          </p:cNvPr>
          <p:cNvSpPr>
            <a:spLocks noGrp="1" noChangeArrowheads="1"/>
          </p:cNvSpPr>
          <p:nvPr>
            <p:ph sz="half" idx="1"/>
          </p:nvPr>
        </p:nvSpPr>
        <p:spPr bwMode="auto">
          <a:xfrm>
            <a:off x="452761" y="1948199"/>
            <a:ext cx="1130275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lang="el-GR" altLang="el-GR" sz="1400" dirty="0">
                <a:latin typeface="Arial" panose="020B0604020202020204" pitchFamily="34" charset="0"/>
                <a:ea typeface="Times New Roman" panose="02020603050405020304" pitchFamily="18" charset="0"/>
              </a:rPr>
              <a:t>Τα εδάφη της περιοχής παίζουν τεράστιο ρόλο.</a:t>
            </a:r>
          </a:p>
          <a:p>
            <a:pPr eaLnBrk="0" fontAlgn="base" hangingPunct="0">
              <a:lnSpc>
                <a:spcPct val="100000"/>
              </a:lnSpc>
              <a:spcBef>
                <a:spcPct val="0"/>
              </a:spcBef>
              <a:spcAft>
                <a:spcPct val="0"/>
              </a:spcAft>
            </a:pPr>
            <a:r>
              <a:rPr lang="el-GR" altLang="el-GR" sz="1400" dirty="0">
                <a:latin typeface="Arial" panose="020B0604020202020204" pitchFamily="34" charset="0"/>
                <a:ea typeface="Times New Roman" panose="02020603050405020304" pitchFamily="18" charset="0"/>
              </a:rPr>
              <a:t>Δύο διαφορετικοί γεωλογικοί σχηματισμοί: ο παλαιότερος </a:t>
            </a:r>
            <a:r>
              <a:rPr lang="el-GR" altLang="el-GR" sz="1400" b="1" dirty="0">
                <a:latin typeface="Arial" panose="020B0604020202020204" pitchFamily="34" charset="0"/>
                <a:ea typeface="Times New Roman" panose="02020603050405020304" pitchFamily="18" charset="0"/>
              </a:rPr>
              <a:t>«</a:t>
            </a:r>
            <a:r>
              <a:rPr lang="en-GB" altLang="el-GR" sz="1400" b="1" dirty="0">
                <a:latin typeface="Arial" panose="020B0604020202020204" pitchFamily="34" charset="0"/>
                <a:ea typeface="Times New Roman" panose="02020603050405020304" pitchFamily="18" charset="0"/>
              </a:rPr>
              <a:t>Helvetian</a:t>
            </a:r>
            <a:r>
              <a:rPr lang="el-GR" altLang="el-GR" sz="1400" b="1" dirty="0">
                <a:latin typeface="Arial" panose="020B0604020202020204" pitchFamily="34" charset="0"/>
                <a:ea typeface="Times New Roman" panose="02020603050405020304" pitchFamily="18" charset="0"/>
              </a:rPr>
              <a:t>/</a:t>
            </a:r>
            <a:r>
              <a:rPr lang="en-GB" altLang="el-GR" sz="1400" b="1" dirty="0">
                <a:latin typeface="Arial" panose="020B0604020202020204" pitchFamily="34" charset="0"/>
                <a:ea typeface="Times New Roman" panose="02020603050405020304" pitchFamily="18" charset="0"/>
              </a:rPr>
              <a:t>Serravallian</a:t>
            </a:r>
            <a:r>
              <a:rPr lang="el-GR" altLang="el-GR" sz="1400" b="1" dirty="0">
                <a:latin typeface="Arial" panose="020B0604020202020204" pitchFamily="34" charset="0"/>
                <a:ea typeface="Times New Roman" panose="02020603050405020304" pitchFamily="18" charset="0"/>
              </a:rPr>
              <a:t>» </a:t>
            </a:r>
            <a:r>
              <a:rPr lang="el-GR" altLang="el-GR" sz="1400" dirty="0">
                <a:latin typeface="Arial" panose="020B0604020202020204" pitchFamily="34" charset="0"/>
                <a:ea typeface="Times New Roman" panose="02020603050405020304" pitchFamily="18" charset="0"/>
              </a:rPr>
              <a:t>και ο μεγαλύτερος εδαφικά </a:t>
            </a:r>
            <a:r>
              <a:rPr lang="el-GR" altLang="el-GR" sz="1400" b="1" dirty="0">
                <a:latin typeface="Arial" panose="020B0604020202020204" pitchFamily="34" charset="0"/>
                <a:ea typeface="Times New Roman" panose="02020603050405020304" pitchFamily="18" charset="0"/>
              </a:rPr>
              <a:t>«</a:t>
            </a:r>
            <a:r>
              <a:rPr lang="en-GB" altLang="el-GR" sz="1400" b="1" dirty="0">
                <a:latin typeface="Arial" panose="020B0604020202020204" pitchFamily="34" charset="0"/>
                <a:ea typeface="Times New Roman" panose="02020603050405020304" pitchFamily="18" charset="0"/>
              </a:rPr>
              <a:t>Tortonian</a:t>
            </a:r>
            <a:r>
              <a:rPr lang="el-GR" altLang="el-GR" sz="1400" b="1" dirty="0">
                <a:latin typeface="Arial" panose="020B0604020202020204" pitchFamily="34" charset="0"/>
                <a:ea typeface="Times New Roman" panose="02020603050405020304" pitchFamily="18" charset="0"/>
              </a:rPr>
              <a:t>». </a:t>
            </a:r>
            <a:r>
              <a:rPr lang="el-GR" altLang="el-GR" sz="1400" dirty="0">
                <a:latin typeface="Arial" panose="020B0604020202020204" pitchFamily="34" charset="0"/>
                <a:ea typeface="Times New Roman" panose="02020603050405020304" pitchFamily="18" charset="0"/>
              </a:rPr>
              <a:t>Τα χαρακτηριστικά αυτών των εδαφικών σχηματισμών είναι διαφορετικά και </a:t>
            </a:r>
            <a:r>
              <a:rPr lang="el-GR" altLang="el-GR" sz="1400" u="sng" dirty="0">
                <a:latin typeface="Arial" panose="020B0604020202020204" pitchFamily="34" charset="0"/>
                <a:ea typeface="Times New Roman" panose="02020603050405020304" pitchFamily="18" charset="0"/>
              </a:rPr>
              <a:t>επηρεάζουν σημαντικά την τελική έκφραση των κρασιών</a:t>
            </a:r>
            <a:r>
              <a:rPr lang="el-GR" altLang="el-GR" sz="1400" dirty="0">
                <a:latin typeface="Arial" panose="020B0604020202020204" pitchFamily="34" charset="0"/>
                <a:ea typeface="Times New Roman" panose="02020603050405020304" pitchFamily="18" charset="0"/>
              </a:rPr>
              <a:t>. </a:t>
            </a:r>
          </a:p>
          <a:p>
            <a:pPr eaLnBrk="0" fontAlgn="base" hangingPunct="0">
              <a:lnSpc>
                <a:spcPct val="100000"/>
              </a:lnSpc>
              <a:spcBef>
                <a:spcPct val="0"/>
              </a:spcBef>
              <a:spcAft>
                <a:spcPct val="0"/>
              </a:spcAft>
            </a:pPr>
            <a:r>
              <a:rPr lang="en-US" altLang="el-GR" sz="1400" b="1" dirty="0">
                <a:latin typeface="Arial" panose="020B0604020202020204" pitchFamily="34" charset="0"/>
                <a:ea typeface="Times New Roman" panose="02020603050405020304" pitchFamily="18" charset="0"/>
              </a:rPr>
              <a:t>Tortonian</a:t>
            </a:r>
            <a:r>
              <a:rPr lang="el-GR" altLang="el-GR" sz="1400" b="1" dirty="0">
                <a:latin typeface="Arial" panose="020B0604020202020204" pitchFamily="34" charset="0"/>
                <a:ea typeface="Times New Roman" panose="02020603050405020304" pitchFamily="18" charset="0"/>
              </a:rPr>
              <a:t>. Δυτική</a:t>
            </a:r>
            <a:r>
              <a:rPr lang="el-GR" altLang="el-GR" sz="1400" dirty="0">
                <a:latin typeface="Arial" panose="020B0604020202020204" pitchFamily="34" charset="0"/>
                <a:ea typeface="Times New Roman" panose="02020603050405020304" pitchFamily="18" charset="0"/>
              </a:rPr>
              <a:t> μεριά του </a:t>
            </a:r>
            <a:r>
              <a:rPr lang="en-US" altLang="el-GR" sz="1400" b="1" dirty="0">
                <a:latin typeface="Arial" panose="020B0604020202020204" pitchFamily="34" charset="0"/>
                <a:ea typeface="Times New Roman" panose="02020603050405020304" pitchFamily="18" charset="0"/>
              </a:rPr>
              <a:t>Barolo</a:t>
            </a:r>
            <a:r>
              <a:rPr lang="en-US" altLang="el-GR" sz="1400" dirty="0">
                <a:latin typeface="Arial" panose="020B0604020202020204" pitchFamily="34" charset="0"/>
                <a:ea typeface="Times New Roman" panose="02020603050405020304" pitchFamily="18" charset="0"/>
              </a:rPr>
              <a:t> </a:t>
            </a:r>
            <a:r>
              <a:rPr lang="el-GR" altLang="el-GR" sz="1400" dirty="0">
                <a:latin typeface="Arial" panose="020B0604020202020204" pitchFamily="34" charset="0"/>
                <a:ea typeface="Times New Roman" panose="02020603050405020304" pitchFamily="18" charset="0"/>
              </a:rPr>
              <a:t>και διάσπαρτα μέρη του ανατολικού. Ασβεστολιθική μάργα η οποία ως πέτρωμα είναι πιο εύφορη και συμπαγής από την «</a:t>
            </a:r>
            <a:r>
              <a:rPr lang="en-US" altLang="el-GR" sz="1400" dirty="0">
                <a:latin typeface="Arial" panose="020B0604020202020204" pitchFamily="34" charset="0"/>
                <a:ea typeface="Times New Roman" panose="02020603050405020304" pitchFamily="18" charset="0"/>
              </a:rPr>
              <a:t>Helvetian</a:t>
            </a:r>
            <a:r>
              <a:rPr lang="el-GR" altLang="el-GR" sz="1400" dirty="0">
                <a:latin typeface="Arial" panose="020B0604020202020204" pitchFamily="34" charset="0"/>
                <a:ea typeface="Times New Roman" panose="02020603050405020304" pitchFamily="18" charset="0"/>
              </a:rPr>
              <a:t>» και περιέχει περισσότερο άργιλο. Οι περιοχές της </a:t>
            </a:r>
            <a:r>
              <a:rPr lang="en-GB" altLang="el-GR" sz="1400" b="1" dirty="0">
                <a:latin typeface="Arial" panose="020B0604020202020204" pitchFamily="34" charset="0"/>
                <a:ea typeface="Times New Roman" panose="02020603050405020304" pitchFamily="18" charset="0"/>
              </a:rPr>
              <a:t>La </a:t>
            </a:r>
            <a:r>
              <a:rPr lang="en-GB" altLang="el-GR" sz="1400" b="1" dirty="0" err="1">
                <a:latin typeface="Arial" panose="020B0604020202020204" pitchFamily="34" charset="0"/>
                <a:ea typeface="Times New Roman" panose="02020603050405020304" pitchFamily="18" charset="0"/>
              </a:rPr>
              <a:t>Morra</a:t>
            </a:r>
            <a:r>
              <a:rPr lang="en-GB" altLang="el-GR" sz="1400" dirty="0">
                <a:latin typeface="Arial" panose="020B0604020202020204" pitchFamily="34" charset="0"/>
                <a:ea typeface="Times New Roman" panose="02020603050405020304" pitchFamily="18" charset="0"/>
              </a:rPr>
              <a:t> </a:t>
            </a:r>
            <a:r>
              <a:rPr lang="el-GR" altLang="el-GR" sz="1400" dirty="0">
                <a:latin typeface="Arial" panose="020B0604020202020204" pitchFamily="34" charset="0"/>
                <a:ea typeface="Times New Roman" panose="02020603050405020304" pitchFamily="18" charset="0"/>
              </a:rPr>
              <a:t>και του </a:t>
            </a:r>
            <a:r>
              <a:rPr lang="en-GB" altLang="el-GR" sz="1400" b="1" dirty="0">
                <a:latin typeface="Arial" panose="020B0604020202020204" pitchFamily="34" charset="0"/>
                <a:ea typeface="Times New Roman" panose="02020603050405020304" pitchFamily="18" charset="0"/>
              </a:rPr>
              <a:t>Barolo</a:t>
            </a:r>
            <a:r>
              <a:rPr lang="el-GR" altLang="el-GR" sz="1400" dirty="0">
                <a:latin typeface="Arial" panose="020B0604020202020204" pitchFamily="34" charset="0"/>
                <a:ea typeface="Times New Roman" panose="02020603050405020304" pitchFamily="18" charset="0"/>
              </a:rPr>
              <a:t> που βρίσκονται πάνω σε αυτά τα εδάφη δίνουν κρασιά πιο αρωματικά, πιο ντελικάτα και πιο </a:t>
            </a:r>
            <a:r>
              <a:rPr lang="el-GR" altLang="el-GR" sz="1400" dirty="0" err="1">
                <a:latin typeface="Arial" panose="020B0604020202020204" pitchFamily="34" charset="0"/>
                <a:ea typeface="Times New Roman" panose="02020603050405020304" pitchFamily="18" charset="0"/>
              </a:rPr>
              <a:t>φρουτώδη</a:t>
            </a:r>
            <a:r>
              <a:rPr lang="el-GR" altLang="el-GR" sz="1400" dirty="0">
                <a:latin typeface="Arial" panose="020B0604020202020204" pitchFamily="34" charset="0"/>
                <a:ea typeface="Times New Roman" panose="02020603050405020304" pitchFamily="18" charset="0"/>
              </a:rPr>
              <a:t> με τάση να φτάνουν στο </a:t>
            </a:r>
            <a:r>
              <a:rPr lang="en-US" altLang="el-GR" sz="1400" dirty="0">
                <a:latin typeface="Arial" panose="020B0604020202020204" pitchFamily="34" charset="0"/>
                <a:ea typeface="Times New Roman" panose="02020603050405020304" pitchFamily="18" charset="0"/>
              </a:rPr>
              <a:t>peak </a:t>
            </a:r>
            <a:r>
              <a:rPr lang="el-GR" altLang="el-GR" sz="1400" dirty="0">
                <a:latin typeface="Arial" panose="020B0604020202020204" pitchFamily="34" charset="0"/>
                <a:ea typeface="Times New Roman" panose="02020603050405020304" pitchFamily="18" charset="0"/>
              </a:rPr>
              <a:t>τους πιο γρήγορα.</a:t>
            </a:r>
          </a:p>
          <a:p>
            <a:pPr eaLnBrk="0" fontAlgn="base" hangingPunct="0">
              <a:lnSpc>
                <a:spcPct val="100000"/>
              </a:lnSpc>
              <a:spcBef>
                <a:spcPct val="0"/>
              </a:spcBef>
              <a:spcAft>
                <a:spcPct val="0"/>
              </a:spcAft>
            </a:pPr>
            <a:r>
              <a:rPr lang="en-US" altLang="el-GR" sz="1400" b="1" dirty="0">
                <a:latin typeface="Arial" panose="020B0604020202020204" pitchFamily="34" charset="0"/>
                <a:ea typeface="Times New Roman" panose="02020603050405020304" pitchFamily="18" charset="0"/>
              </a:rPr>
              <a:t>Hel</a:t>
            </a:r>
            <a:r>
              <a:rPr lang="en-GB" altLang="el-GR" sz="1400" b="1" dirty="0" err="1">
                <a:latin typeface="Arial" panose="020B0604020202020204" pitchFamily="34" charset="0"/>
                <a:ea typeface="Times New Roman" panose="02020603050405020304" pitchFamily="18" charset="0"/>
              </a:rPr>
              <a:t>vetian</a:t>
            </a:r>
            <a:r>
              <a:rPr lang="el-GR" altLang="el-GR" sz="1400" b="1" dirty="0">
                <a:latin typeface="Arial" panose="020B0604020202020204" pitchFamily="34" charset="0"/>
                <a:ea typeface="Times New Roman" panose="02020603050405020304" pitchFamily="18" charset="0"/>
              </a:rPr>
              <a:t>/</a:t>
            </a:r>
            <a:r>
              <a:rPr lang="en-GB" altLang="el-GR" sz="1400" b="1" dirty="0">
                <a:latin typeface="Arial" panose="020B0604020202020204" pitchFamily="34" charset="0"/>
                <a:ea typeface="Times New Roman" panose="02020603050405020304" pitchFamily="18" charset="0"/>
              </a:rPr>
              <a:t>Serravallian </a:t>
            </a:r>
            <a:r>
              <a:rPr lang="el-GR" altLang="el-GR" sz="1400" dirty="0">
                <a:latin typeface="Arial" panose="020B0604020202020204" pitchFamily="34" charset="0"/>
                <a:ea typeface="Times New Roman" panose="02020603050405020304" pitchFamily="18" charset="0"/>
              </a:rPr>
              <a:t>αποτελούνται κυρίως από ψαμμίτη και άμμο, είναι φτωχότερα και λιγότερο συμπαγή και ανήκουν στο </a:t>
            </a:r>
            <a:r>
              <a:rPr lang="el-GR" altLang="el-GR" sz="1400" b="1" dirty="0">
                <a:latin typeface="Arial" panose="020B0604020202020204" pitchFamily="34" charset="0"/>
                <a:ea typeface="Times New Roman" panose="02020603050405020304" pitchFamily="18" charset="0"/>
              </a:rPr>
              <a:t>ανατολικό</a:t>
            </a:r>
            <a:r>
              <a:rPr lang="el-GR" altLang="el-GR" sz="1400" dirty="0">
                <a:latin typeface="Arial" panose="020B0604020202020204" pitchFamily="34" charset="0"/>
                <a:ea typeface="Times New Roman" panose="02020603050405020304" pitchFamily="18" charset="0"/>
              </a:rPr>
              <a:t> κομμάτι με τις περιοχές του </a:t>
            </a:r>
            <a:r>
              <a:rPr lang="en-GB" altLang="el-GR" sz="1400" b="1" dirty="0">
                <a:latin typeface="Arial" panose="020B0604020202020204" pitchFamily="34" charset="0"/>
                <a:ea typeface="Times New Roman" panose="02020603050405020304" pitchFamily="18" charset="0"/>
              </a:rPr>
              <a:t>Monforte d</a:t>
            </a:r>
            <a:r>
              <a:rPr lang="el-GR" altLang="el-GR" sz="1400" b="1" dirty="0">
                <a:latin typeface="Arial" panose="020B0604020202020204" pitchFamily="34" charset="0"/>
                <a:ea typeface="Times New Roman" panose="02020603050405020304" pitchFamily="18" charset="0"/>
              </a:rPr>
              <a:t>’</a:t>
            </a:r>
            <a:r>
              <a:rPr lang="en-GB" altLang="el-GR" sz="1400" b="1" dirty="0">
                <a:latin typeface="Arial" panose="020B0604020202020204" pitchFamily="34" charset="0"/>
                <a:ea typeface="Times New Roman" panose="02020603050405020304" pitchFamily="18" charset="0"/>
              </a:rPr>
              <a:t>Alba</a:t>
            </a:r>
            <a:r>
              <a:rPr lang="el-GR" altLang="el-GR" sz="1400" b="1" dirty="0">
                <a:latin typeface="Arial" panose="020B0604020202020204" pitchFamily="34" charset="0"/>
                <a:ea typeface="Times New Roman" panose="02020603050405020304" pitchFamily="18" charset="0"/>
              </a:rPr>
              <a:t>, </a:t>
            </a:r>
            <a:r>
              <a:rPr lang="en-GB" altLang="el-GR" sz="1400" b="1" dirty="0" err="1">
                <a:latin typeface="Arial" panose="020B0604020202020204" pitchFamily="34" charset="0"/>
                <a:ea typeface="Times New Roman" panose="02020603050405020304" pitchFamily="18" charset="0"/>
              </a:rPr>
              <a:t>Serralunga</a:t>
            </a:r>
            <a:r>
              <a:rPr lang="en-GB" altLang="el-GR" sz="1400" b="1" dirty="0">
                <a:latin typeface="Arial" panose="020B0604020202020204" pitchFamily="34" charset="0"/>
                <a:ea typeface="Times New Roman" panose="02020603050405020304" pitchFamily="18" charset="0"/>
              </a:rPr>
              <a:t> d</a:t>
            </a:r>
            <a:r>
              <a:rPr lang="el-GR" altLang="el-GR" sz="1400" b="1" dirty="0">
                <a:latin typeface="Arial" panose="020B0604020202020204" pitchFamily="34" charset="0"/>
                <a:ea typeface="Times New Roman" panose="02020603050405020304" pitchFamily="18" charset="0"/>
              </a:rPr>
              <a:t>’</a:t>
            </a:r>
            <a:r>
              <a:rPr lang="en-GB" altLang="el-GR" sz="1400" b="1" dirty="0">
                <a:latin typeface="Arial" panose="020B0604020202020204" pitchFamily="34" charset="0"/>
                <a:ea typeface="Times New Roman" panose="02020603050405020304" pitchFamily="18" charset="0"/>
              </a:rPr>
              <a:t>Alba </a:t>
            </a:r>
            <a:r>
              <a:rPr lang="el-GR" altLang="el-GR" sz="1400" dirty="0">
                <a:latin typeface="Arial" panose="020B0604020202020204" pitchFamily="34" charset="0"/>
                <a:ea typeface="Times New Roman" panose="02020603050405020304" pitchFamily="18" charset="0"/>
              </a:rPr>
              <a:t>και μεγάλο μέρος του </a:t>
            </a:r>
            <a:r>
              <a:rPr lang="en-US" altLang="el-GR" sz="1400" b="1" dirty="0">
                <a:latin typeface="Arial" panose="020B0604020202020204" pitchFamily="34" charset="0"/>
                <a:ea typeface="Times New Roman" panose="02020603050405020304" pitchFamily="18" charset="0"/>
              </a:rPr>
              <a:t>Cas</a:t>
            </a:r>
            <a:r>
              <a:rPr lang="en-GB" altLang="el-GR" sz="1400" b="1" dirty="0" err="1">
                <a:latin typeface="Arial" panose="020B0604020202020204" pitchFamily="34" charset="0"/>
                <a:ea typeface="Times New Roman" panose="02020603050405020304" pitchFamily="18" charset="0"/>
              </a:rPr>
              <a:t>tiglione</a:t>
            </a:r>
            <a:r>
              <a:rPr lang="en-GB" altLang="el-GR" sz="1400" b="1" dirty="0">
                <a:latin typeface="Arial" panose="020B0604020202020204" pitchFamily="34" charset="0"/>
                <a:ea typeface="Times New Roman" panose="02020603050405020304" pitchFamily="18" charset="0"/>
              </a:rPr>
              <a:t> </a:t>
            </a:r>
            <a:r>
              <a:rPr lang="en-GB" altLang="el-GR" sz="1400" b="1" dirty="0" err="1">
                <a:latin typeface="Arial" panose="020B0604020202020204" pitchFamily="34" charset="0"/>
                <a:ea typeface="Times New Roman" panose="02020603050405020304" pitchFamily="18" charset="0"/>
              </a:rPr>
              <a:t>Falletto</a:t>
            </a:r>
            <a:r>
              <a:rPr lang="en-GB" altLang="el-GR" sz="1400" b="1" dirty="0">
                <a:latin typeface="Arial" panose="020B0604020202020204" pitchFamily="34" charset="0"/>
                <a:ea typeface="Times New Roman" panose="02020603050405020304" pitchFamily="18" charset="0"/>
              </a:rPr>
              <a:t> </a:t>
            </a:r>
            <a:r>
              <a:rPr lang="el-GR" altLang="el-GR" sz="1400" dirty="0">
                <a:latin typeface="Arial" panose="020B0604020202020204" pitchFamily="34" charset="0"/>
                <a:ea typeface="Times New Roman" panose="02020603050405020304" pitchFamily="18" charset="0"/>
              </a:rPr>
              <a:t>να βρίσκονται πάνω τους. Τα κρασιά από αυτά τα εδάφη συνήθως έχουν μεγαλύτερο βάθος, δύναμη και είναι πιο γεμάτα στο σώμα με καλύτερη δομή και περισσότερη διάρκεια ζωής. Επιπλέον φτάνουν τους 14</a:t>
            </a:r>
            <a:r>
              <a:rPr lang="en-US" altLang="el-GR" sz="1400" dirty="0">
                <a:latin typeface="Arial" panose="020B0604020202020204" pitchFamily="34" charset="0"/>
                <a:ea typeface="Times New Roman" panose="02020603050405020304" pitchFamily="18" charset="0"/>
              </a:rPr>
              <a:t>abv </a:t>
            </a:r>
            <a:r>
              <a:rPr lang="el-GR" altLang="el-GR" sz="1400" dirty="0" err="1">
                <a:latin typeface="Arial" panose="020B0604020202020204" pitchFamily="34" charset="0"/>
                <a:ea typeface="Times New Roman" panose="02020603050405020304" pitchFamily="18" charset="0"/>
              </a:rPr>
              <a:t>ευκολάκι</a:t>
            </a:r>
            <a:r>
              <a:rPr lang="el-GR" altLang="el-GR" sz="1400" dirty="0">
                <a:latin typeface="Arial" panose="020B0604020202020204" pitchFamily="34" charset="0"/>
                <a:ea typeface="Times New Roman" panose="02020603050405020304" pitchFamily="18" charset="0"/>
              </a:rPr>
              <a:t>. </a:t>
            </a:r>
          </a:p>
          <a:p>
            <a:pPr eaLnBrk="0" fontAlgn="base" hangingPunct="0">
              <a:lnSpc>
                <a:spcPct val="100000"/>
              </a:lnSpc>
              <a:spcBef>
                <a:spcPct val="0"/>
              </a:spcBef>
              <a:spcAft>
                <a:spcPct val="0"/>
              </a:spcAft>
            </a:pPr>
            <a:r>
              <a:rPr lang="el-GR" altLang="el-GR" sz="1400" dirty="0">
                <a:latin typeface="Arial" panose="020B0604020202020204" pitchFamily="34" charset="0"/>
                <a:ea typeface="Times New Roman" panose="02020603050405020304" pitchFamily="18" charset="0"/>
              </a:rPr>
              <a:t>Και τα δύο έχουν μεγάλη περιεκτικότητα σε άργιλο και </a:t>
            </a:r>
            <a:r>
              <a:rPr lang="el-GR" altLang="el-GR" sz="1400" b="1" dirty="0">
                <a:latin typeface="Arial" panose="020B0604020202020204" pitchFamily="34" charset="0"/>
                <a:ea typeface="Times New Roman" panose="02020603050405020304" pitchFamily="18" charset="0"/>
              </a:rPr>
              <a:t>ασβέστιο</a:t>
            </a:r>
            <a:r>
              <a:rPr lang="el-GR" altLang="el-GR" sz="1400" dirty="0">
                <a:latin typeface="Arial" panose="020B0604020202020204" pitchFamily="34" charset="0"/>
                <a:ea typeface="Times New Roman" panose="02020603050405020304" pitchFamily="18" charset="0"/>
              </a:rPr>
              <a:t> που σημαίνει υψηλό</a:t>
            </a:r>
            <a:r>
              <a:rPr lang="el-GR" altLang="el-GR" sz="1400" b="1" dirty="0">
                <a:latin typeface="Arial" panose="020B0604020202020204" pitchFamily="34" charset="0"/>
                <a:ea typeface="Times New Roman" panose="02020603050405020304" pitchFamily="18" charset="0"/>
              </a:rPr>
              <a:t> </a:t>
            </a:r>
            <a:r>
              <a:rPr lang="en-US" altLang="el-GR" sz="1400" b="1" dirty="0">
                <a:latin typeface="Arial" panose="020B0604020202020204" pitchFamily="34" charset="0"/>
                <a:ea typeface="Times New Roman" panose="02020603050405020304" pitchFamily="18" charset="0"/>
              </a:rPr>
              <a:t>pH</a:t>
            </a:r>
            <a:r>
              <a:rPr lang="el-GR" altLang="el-GR" sz="1400" b="1" dirty="0">
                <a:latin typeface="Arial" panose="020B0604020202020204" pitchFamily="34" charset="0"/>
                <a:ea typeface="Times New Roman" panose="02020603050405020304" pitchFamily="18" charset="0"/>
              </a:rPr>
              <a:t> </a:t>
            </a:r>
            <a:r>
              <a:rPr lang="el-GR" altLang="el-GR" sz="1400" dirty="0">
                <a:latin typeface="Arial" panose="020B0604020202020204" pitchFamily="34" charset="0"/>
                <a:ea typeface="Times New Roman" panose="02020603050405020304" pitchFamily="18" charset="0"/>
              </a:rPr>
              <a:t>με την παραδοξολογία αυτά τα εδάφη να δίνουν με τη σειρά τους κρασιά με χαμηλό </a:t>
            </a:r>
            <a:r>
              <a:rPr lang="en-US" altLang="el-GR" sz="1400" dirty="0">
                <a:latin typeface="Arial" panose="020B0604020202020204" pitchFamily="34" charset="0"/>
                <a:ea typeface="Times New Roman" panose="02020603050405020304" pitchFamily="18" charset="0"/>
              </a:rPr>
              <a:t>pH </a:t>
            </a:r>
            <a:r>
              <a:rPr lang="el-GR" altLang="el-GR" sz="1400" dirty="0">
                <a:latin typeface="Arial" panose="020B0604020202020204" pitchFamily="34" charset="0"/>
                <a:ea typeface="Times New Roman" panose="02020603050405020304" pitchFamily="18" charset="0"/>
              </a:rPr>
              <a:t>δηλαδή με υψηλές οξύτητες. </a:t>
            </a:r>
            <a:r>
              <a:rPr lang="en-US" altLang="el-GR" sz="1400" dirty="0">
                <a:latin typeface="Arial" panose="020B0604020202020204" pitchFamily="34" charset="0"/>
                <a:ea typeface="Times New Roman" panose="02020603050405020304" pitchFamily="18" charset="0"/>
              </a:rPr>
              <a:t>Kinky </a:t>
            </a:r>
            <a:r>
              <a:rPr lang="el-GR" altLang="el-GR" sz="1400" dirty="0">
                <a:latin typeface="Arial" panose="020B0604020202020204" pitchFamily="34" charset="0"/>
                <a:ea typeface="Times New Roman" panose="02020603050405020304" pitchFamily="18" charset="0"/>
              </a:rPr>
              <a:t>έτσι; </a:t>
            </a:r>
          </a:p>
          <a:p>
            <a:pPr eaLnBrk="0" fontAlgn="base" hangingPunct="0">
              <a:lnSpc>
                <a:spcPct val="100000"/>
              </a:lnSpc>
              <a:spcBef>
                <a:spcPct val="0"/>
              </a:spcBef>
              <a:spcAft>
                <a:spcPct val="0"/>
              </a:spcAft>
            </a:pPr>
            <a:r>
              <a:rPr lang="en-US" altLang="el-GR" sz="1400" dirty="0">
                <a:latin typeface="Arial" panose="020B0604020202020204" pitchFamily="34" charset="0"/>
                <a:ea typeface="Times New Roman" panose="02020603050405020304" pitchFamily="18" charset="0"/>
              </a:rPr>
              <a:t>To </a:t>
            </a:r>
            <a:r>
              <a:rPr lang="en-US" altLang="el-GR" sz="1400" b="1" dirty="0">
                <a:latin typeface="Arial" panose="020B0604020202020204" pitchFamily="34" charset="0"/>
                <a:ea typeface="Times New Roman" panose="02020603050405020304" pitchFamily="18" charset="0"/>
              </a:rPr>
              <a:t>Barbaresco</a:t>
            </a:r>
            <a:r>
              <a:rPr lang="en-US" altLang="el-GR" sz="1400" dirty="0">
                <a:latin typeface="Arial" panose="020B0604020202020204" pitchFamily="34" charset="0"/>
                <a:ea typeface="Times New Roman" panose="02020603050405020304" pitchFamily="18" charset="0"/>
              </a:rPr>
              <a:t> </a:t>
            </a:r>
            <a:r>
              <a:rPr lang="el-GR" altLang="el-GR" sz="1400" dirty="0">
                <a:latin typeface="Arial" panose="020B0604020202020204" pitchFamily="34" charset="0"/>
                <a:ea typeface="Times New Roman" panose="02020603050405020304" pitchFamily="18" charset="0"/>
              </a:rPr>
              <a:t>συγκριτικά με το </a:t>
            </a:r>
            <a:r>
              <a:rPr lang="en-US" altLang="el-GR" sz="1400" dirty="0">
                <a:latin typeface="Arial" panose="020B0604020202020204" pitchFamily="34" charset="0"/>
                <a:ea typeface="Times New Roman" panose="02020603050405020304" pitchFamily="18" charset="0"/>
              </a:rPr>
              <a:t>Barolo </a:t>
            </a:r>
            <a:r>
              <a:rPr lang="el-GR" altLang="el-GR" sz="1400" dirty="0">
                <a:latin typeface="Arial" panose="020B0604020202020204" pitchFamily="34" charset="0"/>
                <a:ea typeface="Times New Roman" panose="02020603050405020304" pitchFamily="18" charset="0"/>
              </a:rPr>
              <a:t>έχει περισσότερη εδαφική ομοιογένεια και αποτελείται από </a:t>
            </a:r>
            <a:r>
              <a:rPr lang="en-US" altLang="el-GR" sz="1400" dirty="0">
                <a:latin typeface="Arial" panose="020B0604020202020204" pitchFamily="34" charset="0"/>
                <a:ea typeface="Times New Roman" panose="02020603050405020304" pitchFamily="18" charset="0"/>
              </a:rPr>
              <a:t>marl</a:t>
            </a:r>
            <a:r>
              <a:rPr lang="el-GR" altLang="el-GR" sz="1400" dirty="0">
                <a:latin typeface="Arial" panose="020B0604020202020204" pitchFamily="34" charset="0"/>
                <a:ea typeface="Times New Roman" panose="02020603050405020304" pitchFamily="18" charset="0"/>
              </a:rPr>
              <a:t> (μάργα) </a:t>
            </a:r>
            <a:r>
              <a:rPr lang="en-US" altLang="el-GR" sz="1400" dirty="0">
                <a:latin typeface="Arial" panose="020B0604020202020204" pitchFamily="34" charset="0"/>
                <a:ea typeface="Times New Roman" panose="02020603050405020304" pitchFamily="18" charset="0"/>
              </a:rPr>
              <a:t>sandstone</a:t>
            </a:r>
            <a:r>
              <a:rPr lang="el-GR" altLang="el-GR" sz="1400" dirty="0">
                <a:latin typeface="Arial" panose="020B0604020202020204" pitchFamily="34" charset="0"/>
                <a:ea typeface="Times New Roman" panose="02020603050405020304" pitchFamily="18" charset="0"/>
              </a:rPr>
              <a:t> (ψαμμίτης) και άμμο. Και αυτό όμως μπορεί να χωριστεί σε δυο κομμάτια:</a:t>
            </a:r>
            <a:r>
              <a:rPr lang="el-GR" altLang="el-GR" sz="1400" b="1" dirty="0">
                <a:latin typeface="Arial" panose="020B0604020202020204" pitchFamily="34" charset="0"/>
                <a:ea typeface="Times New Roman" panose="02020603050405020304" pitchFamily="18" charset="0"/>
              </a:rPr>
              <a:t> α) </a:t>
            </a:r>
            <a:r>
              <a:rPr lang="el-GR" altLang="el-GR" sz="1400" dirty="0">
                <a:latin typeface="Arial" panose="020B0604020202020204" pitchFamily="34" charset="0"/>
                <a:ea typeface="Times New Roman" panose="02020603050405020304" pitchFamily="18" charset="0"/>
              </a:rPr>
              <a:t>Στην μία περιοχή (</a:t>
            </a:r>
            <a:r>
              <a:rPr lang="en-GB" altLang="el-GR" sz="1400" dirty="0" err="1">
                <a:latin typeface="Arial" panose="020B0604020202020204" pitchFamily="34" charset="0"/>
                <a:ea typeface="Times New Roman" panose="02020603050405020304" pitchFamily="18" charset="0"/>
              </a:rPr>
              <a:t>Treiso</a:t>
            </a:r>
            <a:r>
              <a:rPr lang="el-GR" altLang="el-GR" sz="1400" dirty="0">
                <a:latin typeface="Arial" panose="020B0604020202020204" pitchFamily="34" charset="0"/>
                <a:ea typeface="Times New Roman" panose="02020603050405020304" pitchFamily="18" charset="0"/>
              </a:rPr>
              <a:t>, </a:t>
            </a:r>
            <a:r>
              <a:rPr lang="en-GB" altLang="el-GR" sz="1400" dirty="0">
                <a:latin typeface="Arial" panose="020B0604020202020204" pitchFamily="34" charset="0"/>
                <a:ea typeface="Times New Roman" panose="02020603050405020304" pitchFamily="18" charset="0"/>
              </a:rPr>
              <a:t>S</a:t>
            </a:r>
            <a:r>
              <a:rPr lang="el-GR" altLang="el-GR" sz="1400" dirty="0">
                <a:latin typeface="Arial" panose="020B0604020202020204" pitchFamily="34" charset="0"/>
                <a:ea typeface="Times New Roman" panose="02020603050405020304" pitchFamily="18" charset="0"/>
              </a:rPr>
              <a:t>. </a:t>
            </a:r>
            <a:r>
              <a:rPr lang="en-GB" altLang="el-GR" sz="1400" dirty="0">
                <a:latin typeface="Arial" panose="020B0604020202020204" pitchFamily="34" charset="0"/>
                <a:ea typeface="Times New Roman" panose="02020603050405020304" pitchFamily="18" charset="0"/>
              </a:rPr>
              <a:t>Rocco Seno d</a:t>
            </a:r>
            <a:r>
              <a:rPr lang="el-GR" altLang="el-GR" sz="1400" dirty="0">
                <a:latin typeface="Arial" panose="020B0604020202020204" pitchFamily="34" charset="0"/>
                <a:ea typeface="Times New Roman" panose="02020603050405020304" pitchFamily="18" charset="0"/>
              </a:rPr>
              <a:t>’</a:t>
            </a:r>
            <a:r>
              <a:rPr lang="en-GB" altLang="el-GR" sz="1400" dirty="0" err="1">
                <a:latin typeface="Arial" panose="020B0604020202020204" pitchFamily="34" charset="0"/>
                <a:ea typeface="Times New Roman" panose="02020603050405020304" pitchFamily="18" charset="0"/>
              </a:rPr>
              <a:t>Elvio</a:t>
            </a:r>
            <a:r>
              <a:rPr lang="en-GB" altLang="el-GR" sz="1400" dirty="0">
                <a:latin typeface="Arial" panose="020B0604020202020204" pitchFamily="34" charset="0"/>
                <a:ea typeface="Times New Roman" panose="02020603050405020304" pitchFamily="18" charset="0"/>
              </a:rPr>
              <a:t> </a:t>
            </a:r>
            <a:r>
              <a:rPr lang="el-GR" altLang="el-GR" sz="1400" dirty="0">
                <a:latin typeface="Arial" panose="020B0604020202020204" pitchFamily="34" charset="0"/>
                <a:ea typeface="Times New Roman" panose="02020603050405020304" pitchFamily="18" charset="0"/>
              </a:rPr>
              <a:t>και </a:t>
            </a:r>
            <a:r>
              <a:rPr lang="en-GB" altLang="el-GR" sz="1400" dirty="0" err="1">
                <a:latin typeface="Arial" panose="020B0604020202020204" pitchFamily="34" charset="0"/>
                <a:ea typeface="Times New Roman" panose="02020603050405020304" pitchFamily="18" charset="0"/>
              </a:rPr>
              <a:t>Neive</a:t>
            </a:r>
            <a:r>
              <a:rPr lang="el-GR" altLang="el-GR" sz="1400" dirty="0">
                <a:latin typeface="Arial" panose="020B0604020202020204" pitchFamily="34" charset="0"/>
                <a:ea typeface="Times New Roman" panose="02020603050405020304" pitchFamily="18" charset="0"/>
              </a:rPr>
              <a:t>) το έδαφος αποτελείται από τις λεγόμενες  «</a:t>
            </a:r>
            <a:r>
              <a:rPr lang="en-GB" altLang="el-GR" sz="1400" dirty="0" err="1">
                <a:latin typeface="Arial" panose="020B0604020202020204" pitchFamily="34" charset="0"/>
                <a:ea typeface="Times New Roman" panose="02020603050405020304" pitchFamily="18" charset="0"/>
              </a:rPr>
              <a:t>Lequio</a:t>
            </a:r>
            <a:r>
              <a:rPr lang="en-GB" altLang="el-GR" sz="1400" dirty="0">
                <a:latin typeface="Arial" panose="020B0604020202020204" pitchFamily="34" charset="0"/>
                <a:ea typeface="Times New Roman" panose="02020603050405020304" pitchFamily="18" charset="0"/>
              </a:rPr>
              <a:t> Formations</a:t>
            </a:r>
            <a:r>
              <a:rPr lang="el-GR" altLang="el-GR" sz="1400" dirty="0">
                <a:latin typeface="Arial" panose="020B0604020202020204" pitchFamily="34" charset="0"/>
                <a:ea typeface="Times New Roman" panose="02020603050405020304" pitchFamily="18" charset="0"/>
              </a:rPr>
              <a:t>» (</a:t>
            </a:r>
            <a:r>
              <a:rPr lang="en-GB" altLang="el-GR" sz="1400" dirty="0">
                <a:latin typeface="Arial" panose="020B0604020202020204" pitchFamily="34" charset="0"/>
                <a:ea typeface="Times New Roman" panose="02020603050405020304" pitchFamily="18" charset="0"/>
              </a:rPr>
              <a:t>Tortonian</a:t>
            </a:r>
            <a:r>
              <a:rPr lang="el-GR" altLang="el-GR" sz="1400" dirty="0">
                <a:latin typeface="Arial" panose="020B0604020202020204" pitchFamily="34" charset="0"/>
                <a:ea typeface="Times New Roman" panose="02020603050405020304" pitchFamily="18" charset="0"/>
              </a:rPr>
              <a:t>-</a:t>
            </a:r>
            <a:r>
              <a:rPr lang="en-GB" altLang="el-GR" sz="1400" dirty="0">
                <a:latin typeface="Arial" panose="020B0604020202020204" pitchFamily="34" charset="0"/>
                <a:ea typeface="Times New Roman" panose="02020603050405020304" pitchFamily="18" charset="0"/>
              </a:rPr>
              <a:t>Serravallian</a:t>
            </a:r>
            <a:r>
              <a:rPr lang="el-GR" altLang="el-GR" sz="1400" dirty="0">
                <a:latin typeface="Arial" panose="020B0604020202020204" pitchFamily="34" charset="0"/>
                <a:ea typeface="Times New Roman" panose="02020603050405020304" pitchFamily="18" charset="0"/>
              </a:rPr>
              <a:t>). Αυτά τα λιγότερο συμπαγή εδάφη δίνουν φινετσάτα και πιο ντελικάτα κρασιά και</a:t>
            </a:r>
            <a:r>
              <a:rPr lang="el-GR" altLang="el-GR" sz="1400" b="1" dirty="0">
                <a:latin typeface="Arial" panose="020B0604020202020204" pitchFamily="34" charset="0"/>
                <a:ea typeface="Times New Roman" panose="02020603050405020304" pitchFamily="18" charset="0"/>
              </a:rPr>
              <a:t> β) </a:t>
            </a:r>
            <a:r>
              <a:rPr lang="el-GR" altLang="el-GR" sz="1400" dirty="0">
                <a:latin typeface="Arial" panose="020B0604020202020204" pitchFamily="34" charset="0"/>
                <a:ea typeface="Times New Roman" panose="02020603050405020304" pitchFamily="18" charset="0"/>
              </a:rPr>
              <a:t>Η άλλη περιοχή που περιλαμβάνει την περιοχή του </a:t>
            </a:r>
            <a:r>
              <a:rPr lang="en-US" altLang="el-GR" sz="1400" dirty="0">
                <a:latin typeface="Arial" panose="020B0604020202020204" pitchFamily="34" charset="0"/>
                <a:ea typeface="Times New Roman" panose="02020603050405020304" pitchFamily="18" charset="0"/>
              </a:rPr>
              <a:t>B</a:t>
            </a:r>
            <a:r>
              <a:rPr lang="en-GB" altLang="el-GR" sz="1400" dirty="0" err="1">
                <a:latin typeface="Arial" panose="020B0604020202020204" pitchFamily="34" charset="0"/>
                <a:ea typeface="Times New Roman" panose="02020603050405020304" pitchFamily="18" charset="0"/>
              </a:rPr>
              <a:t>arbaresco</a:t>
            </a:r>
            <a:r>
              <a:rPr lang="el-GR" altLang="el-GR" sz="1400" dirty="0">
                <a:latin typeface="Arial" panose="020B0604020202020204" pitchFamily="34" charset="0"/>
                <a:ea typeface="Times New Roman" panose="02020603050405020304" pitchFamily="18" charset="0"/>
              </a:rPr>
              <a:t>, μέρος του </a:t>
            </a:r>
            <a:r>
              <a:rPr lang="en-GB" altLang="el-GR" sz="1400" dirty="0" err="1">
                <a:latin typeface="Arial" panose="020B0604020202020204" pitchFamily="34" charset="0"/>
                <a:ea typeface="Times New Roman" panose="02020603050405020304" pitchFamily="18" charset="0"/>
              </a:rPr>
              <a:t>Neive</a:t>
            </a:r>
            <a:r>
              <a:rPr lang="en-GB" altLang="el-GR" sz="1400" dirty="0">
                <a:latin typeface="Arial" panose="020B0604020202020204" pitchFamily="34" charset="0"/>
                <a:ea typeface="Times New Roman" panose="02020603050405020304" pitchFamily="18" charset="0"/>
              </a:rPr>
              <a:t> </a:t>
            </a:r>
            <a:r>
              <a:rPr lang="el-GR" altLang="el-GR" sz="1400" dirty="0">
                <a:latin typeface="Arial" panose="020B0604020202020204" pitchFamily="34" charset="0"/>
                <a:ea typeface="Times New Roman" panose="02020603050405020304" pitchFamily="18" charset="0"/>
              </a:rPr>
              <a:t> και του  </a:t>
            </a:r>
            <a:r>
              <a:rPr lang="en-GB" altLang="el-GR" sz="1400" dirty="0" err="1">
                <a:latin typeface="Arial" panose="020B0604020202020204" pitchFamily="34" charset="0"/>
                <a:ea typeface="Times New Roman" panose="02020603050405020304" pitchFamily="18" charset="0"/>
              </a:rPr>
              <a:t>Treiso</a:t>
            </a:r>
            <a:r>
              <a:rPr lang="en-GB" altLang="el-GR" sz="1400" dirty="0">
                <a:latin typeface="Arial" panose="020B0604020202020204" pitchFamily="34" charset="0"/>
                <a:ea typeface="Times New Roman" panose="02020603050405020304" pitchFamily="18" charset="0"/>
              </a:rPr>
              <a:t> </a:t>
            </a:r>
            <a:r>
              <a:rPr lang="el-GR" altLang="el-GR" sz="1400" dirty="0">
                <a:latin typeface="Arial" panose="020B0604020202020204" pitchFamily="34" charset="0"/>
                <a:ea typeface="Times New Roman" panose="02020603050405020304" pitchFamily="18" charset="0"/>
              </a:rPr>
              <a:t>και αποτελείται από γαλαζωπή ασβεστολιθική μάργα που είναι γνωστή ως «</a:t>
            </a:r>
            <a:r>
              <a:rPr lang="en-GB" altLang="el-GR" sz="1400" dirty="0">
                <a:latin typeface="Arial" panose="020B0604020202020204" pitchFamily="34" charset="0"/>
                <a:ea typeface="Times New Roman" panose="02020603050405020304" pitchFamily="18" charset="0"/>
              </a:rPr>
              <a:t>Sant</a:t>
            </a:r>
            <a:r>
              <a:rPr lang="el-GR" altLang="el-GR" sz="1400" dirty="0">
                <a:latin typeface="Arial" panose="020B0604020202020204" pitchFamily="34" charset="0"/>
                <a:ea typeface="Times New Roman" panose="02020603050405020304" pitchFamily="18" charset="0"/>
              </a:rPr>
              <a:t>’</a:t>
            </a:r>
            <a:r>
              <a:rPr lang="en-GB" altLang="el-GR" sz="1400" dirty="0" err="1">
                <a:latin typeface="Arial" panose="020B0604020202020204" pitchFamily="34" charset="0"/>
                <a:ea typeface="Times New Roman" panose="02020603050405020304" pitchFamily="18" charset="0"/>
              </a:rPr>
              <a:t>Agata</a:t>
            </a:r>
            <a:r>
              <a:rPr lang="en-GB" altLang="el-GR" sz="1400" dirty="0">
                <a:latin typeface="Arial" panose="020B0604020202020204" pitchFamily="34" charset="0"/>
                <a:ea typeface="Times New Roman" panose="02020603050405020304" pitchFamily="18" charset="0"/>
              </a:rPr>
              <a:t> Fossils</a:t>
            </a:r>
            <a:r>
              <a:rPr lang="el-GR" altLang="el-GR" sz="1400" dirty="0">
                <a:latin typeface="Arial" panose="020B0604020202020204" pitchFamily="34" charset="0"/>
                <a:ea typeface="Times New Roman" panose="02020603050405020304" pitchFamily="18" charset="0"/>
              </a:rPr>
              <a:t>» (</a:t>
            </a:r>
            <a:r>
              <a:rPr lang="en-GB" altLang="el-GR" sz="1400" dirty="0">
                <a:latin typeface="Arial" panose="020B0604020202020204" pitchFamily="34" charset="0"/>
                <a:ea typeface="Times New Roman" panose="02020603050405020304" pitchFamily="18" charset="0"/>
              </a:rPr>
              <a:t>Tortonian</a:t>
            </a:r>
            <a:r>
              <a:rPr lang="el-GR" altLang="el-GR" sz="1400" dirty="0">
                <a:latin typeface="Arial" panose="020B0604020202020204" pitchFamily="34" charset="0"/>
                <a:ea typeface="Times New Roman" panose="02020603050405020304" pitchFamily="18" charset="0"/>
              </a:rPr>
              <a:t>). Εδώ τα εδάφη είναι πιο συμπαγή και παράγουν κρασιά με πιο στιβαρή δομή, πιο πολύπλοκα και με μεγαλύτερη αντοχή στο χρόνο. </a:t>
            </a:r>
          </a:p>
          <a:p>
            <a:pPr eaLnBrk="0" fontAlgn="base" hangingPunct="0">
              <a:lnSpc>
                <a:spcPct val="100000"/>
              </a:lnSpc>
              <a:spcBef>
                <a:spcPct val="0"/>
              </a:spcBef>
              <a:spcAft>
                <a:spcPct val="0"/>
              </a:spcAft>
            </a:pPr>
            <a:r>
              <a:rPr lang="el-GR" altLang="el-GR" sz="1400" dirty="0">
                <a:latin typeface="Arial" panose="020B0604020202020204" pitchFamily="34" charset="0"/>
                <a:ea typeface="Times New Roman" panose="02020603050405020304" pitchFamily="18" charset="0"/>
              </a:rPr>
              <a:t>Τέλος, τα εδάφη στο </a:t>
            </a:r>
            <a:r>
              <a:rPr lang="en-US" altLang="el-GR" sz="1400" dirty="0">
                <a:latin typeface="Arial" panose="020B0604020202020204" pitchFamily="34" charset="0"/>
                <a:ea typeface="Times New Roman" panose="02020603050405020304" pitchFamily="18" charset="0"/>
              </a:rPr>
              <a:t>Barbaresco </a:t>
            </a:r>
            <a:r>
              <a:rPr lang="el-GR" altLang="el-GR" sz="1400" dirty="0">
                <a:latin typeface="Arial" panose="020B0604020202020204" pitchFamily="34" charset="0"/>
                <a:ea typeface="Times New Roman" panose="02020603050405020304" pitchFamily="18" charset="0"/>
              </a:rPr>
              <a:t>είναι σε γενικές γραμμές πιο πλούσια σε θρεπτικά συστατικά </a:t>
            </a:r>
            <a:r>
              <a:rPr lang="el-GR" altLang="el-GR" sz="1400" dirty="0" err="1">
                <a:latin typeface="Arial" panose="020B0604020202020204" pitchFamily="34" charset="0"/>
                <a:ea typeface="Times New Roman" panose="02020603050405020304" pitchFamily="18" charset="0"/>
              </a:rPr>
              <a:t>απ</a:t>
            </a:r>
            <a:r>
              <a:rPr lang="el-GR" altLang="el-GR" sz="1400" dirty="0">
                <a:latin typeface="Arial" panose="020B0604020202020204" pitchFamily="34" charset="0"/>
                <a:ea typeface="Times New Roman" panose="02020603050405020304" pitchFamily="18" charset="0"/>
              </a:rPr>
              <a:t>΄ ότι το </a:t>
            </a:r>
            <a:r>
              <a:rPr lang="en-US" altLang="el-GR" sz="1400" dirty="0">
                <a:latin typeface="Arial" panose="020B0604020202020204" pitchFamily="34" charset="0"/>
                <a:ea typeface="Times New Roman" panose="02020603050405020304" pitchFamily="18" charset="0"/>
              </a:rPr>
              <a:t>Barolo </a:t>
            </a:r>
            <a:r>
              <a:rPr lang="el-GR" altLang="el-GR" sz="1400" dirty="0">
                <a:latin typeface="Arial" panose="020B0604020202020204" pitchFamily="34" charset="0"/>
                <a:ea typeface="Times New Roman" panose="02020603050405020304" pitchFamily="18" charset="0"/>
              </a:rPr>
              <a:t>και γι’ αυτό το λόγο τα σταφύλια δεν παράγουν τόσες </a:t>
            </a:r>
            <a:r>
              <a:rPr lang="el-GR" altLang="el-GR" sz="1400" dirty="0" err="1">
                <a:latin typeface="Arial" panose="020B0604020202020204" pitchFamily="34" charset="0"/>
                <a:ea typeface="Times New Roman" panose="02020603050405020304" pitchFamily="18" charset="0"/>
              </a:rPr>
              <a:t>τανίνες</a:t>
            </a:r>
            <a:r>
              <a:rPr lang="el-GR" altLang="el-GR" sz="1400" dirty="0">
                <a:latin typeface="Arial" panose="020B0604020202020204" pitchFamily="34" charset="0"/>
                <a:ea typeface="Times New Roman" panose="02020603050405020304" pitchFamily="18" charset="0"/>
              </a:rPr>
              <a:t> όσο στο </a:t>
            </a:r>
            <a:r>
              <a:rPr lang="en-US" altLang="el-GR" sz="1400" dirty="0">
                <a:latin typeface="Arial" panose="020B0604020202020204" pitchFamily="34" charset="0"/>
                <a:ea typeface="Times New Roman" panose="02020603050405020304" pitchFamily="18" charset="0"/>
              </a:rPr>
              <a:t>Barolo</a:t>
            </a:r>
            <a:r>
              <a:rPr lang="el-GR" altLang="el-GR" sz="1400" dirty="0">
                <a:latin typeface="Arial" panose="020B0604020202020204" pitchFamily="34" charset="0"/>
                <a:ea typeface="Times New Roman" panose="02020603050405020304" pitchFamily="18" charset="0"/>
              </a:rPr>
              <a:t>.</a:t>
            </a:r>
            <a:endParaRPr lang="en-US" altLang="el-GR" sz="1400" dirty="0">
              <a:latin typeface="Arial" panose="020B0604020202020204" pitchFamily="34" charset="0"/>
            </a:endParaRPr>
          </a:p>
        </p:txBody>
      </p:sp>
    </p:spTree>
    <p:extLst>
      <p:ext uri="{BB962C8B-B14F-4D97-AF65-F5344CB8AC3E}">
        <p14:creationId xmlns:p14="http://schemas.microsoft.com/office/powerpoint/2010/main" val="148611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B61A43-C8C8-4A05-86C7-F8C1ED262AD4}"/>
              </a:ext>
            </a:extLst>
          </p:cNvPr>
          <p:cNvSpPr>
            <a:spLocks noGrp="1"/>
          </p:cNvSpPr>
          <p:nvPr>
            <p:ph type="title"/>
          </p:nvPr>
        </p:nvSpPr>
        <p:spPr/>
        <p:txBody>
          <a:bodyPr/>
          <a:lstStyle/>
          <a:p>
            <a:pPr algn="ctr"/>
            <a:r>
              <a:rPr lang="en-US" b="1" dirty="0"/>
              <a:t>Traditional VS Modern</a:t>
            </a:r>
            <a:br>
              <a:rPr lang="el-GR" b="1" dirty="0"/>
            </a:br>
            <a:r>
              <a:rPr lang="el-GR" sz="2800" dirty="0"/>
              <a:t>(τεράστια συζήτηση)</a:t>
            </a:r>
          </a:p>
        </p:txBody>
      </p:sp>
      <p:sp>
        <p:nvSpPr>
          <p:cNvPr id="3" name="Θέση περιεχομένου 2">
            <a:extLst>
              <a:ext uri="{FF2B5EF4-FFF2-40B4-BE49-F238E27FC236}">
                <a16:creationId xmlns:a16="http://schemas.microsoft.com/office/drawing/2014/main" id="{05A71532-63BE-4AB4-87A6-C0577CD5E2AD}"/>
              </a:ext>
            </a:extLst>
          </p:cNvPr>
          <p:cNvSpPr>
            <a:spLocks noGrp="1"/>
          </p:cNvSpPr>
          <p:nvPr>
            <p:ph sz="half" idx="1"/>
          </p:nvPr>
        </p:nvSpPr>
        <p:spPr>
          <a:xfrm>
            <a:off x="838200" y="1825624"/>
            <a:ext cx="5181600" cy="5032375"/>
          </a:xfrm>
        </p:spPr>
        <p:txBody>
          <a:bodyPr>
            <a:normAutofit fontScale="55000" lnSpcReduction="20000"/>
          </a:bodyPr>
          <a:lstStyle/>
          <a:p>
            <a:pPr marL="0" indent="0">
              <a:buNone/>
            </a:pPr>
            <a:r>
              <a:rPr lang="el-GR" sz="3300" b="1" dirty="0"/>
              <a:t>Παραδοσιακή σχολή</a:t>
            </a:r>
          </a:p>
          <a:p>
            <a:pPr marL="0" indent="0">
              <a:buNone/>
            </a:pPr>
            <a:endParaRPr lang="el-GR" dirty="0"/>
          </a:p>
          <a:p>
            <a:r>
              <a:rPr lang="el-GR" sz="2900" dirty="0"/>
              <a:t>Πιο μεγάλες αποδόσεις στο αμπέλι</a:t>
            </a:r>
          </a:p>
          <a:p>
            <a:r>
              <a:rPr lang="el-GR" sz="2900" dirty="0"/>
              <a:t>Πολύ μακρές εκχυλίσεις</a:t>
            </a:r>
            <a:r>
              <a:rPr lang="en-US" sz="2900" dirty="0"/>
              <a:t> </a:t>
            </a:r>
            <a:r>
              <a:rPr lang="el-GR" sz="2900" dirty="0"/>
              <a:t>και ζυμώσεις (30+ μέρες) σε μεγάλα βαρέλια ή ανοιχτές δεξαμενές</a:t>
            </a:r>
          </a:p>
          <a:p>
            <a:r>
              <a:rPr lang="el-GR" sz="2900" dirty="0"/>
              <a:t>Θερμοκρασίες άνω των 30ο</a:t>
            </a:r>
            <a:r>
              <a:rPr lang="en-US" sz="2900" dirty="0"/>
              <a:t>C </a:t>
            </a:r>
            <a:r>
              <a:rPr lang="el-GR" sz="2900" dirty="0"/>
              <a:t>και χρήση ιθαγενών ζυμών</a:t>
            </a:r>
          </a:p>
          <a:p>
            <a:r>
              <a:rPr lang="el-GR" sz="2900" dirty="0"/>
              <a:t>Ωρίμαση για τουλάχιστον 3 χρόνια στα βαρέλια και 2 στις φιάλες για να τιθασευτεί ο άγριος χαρακτήρας της ποικιλίας</a:t>
            </a:r>
          </a:p>
          <a:p>
            <a:r>
              <a:rPr lang="en-US" sz="2900" dirty="0"/>
              <a:t>Botti:</a:t>
            </a:r>
            <a:r>
              <a:rPr lang="el-GR" sz="2900" dirty="0"/>
              <a:t> μεγάλα βαρέλια, κυρίως από Ανατολική Ευρώπη</a:t>
            </a:r>
          </a:p>
          <a:p>
            <a:r>
              <a:rPr lang="el-GR" sz="2900" dirty="0"/>
              <a:t>Παλιά βαρέλια</a:t>
            </a:r>
          </a:p>
          <a:p>
            <a:r>
              <a:rPr lang="el-GR" sz="2900" b="1" dirty="0"/>
              <a:t>Πλεονέκτημα: </a:t>
            </a:r>
            <a:r>
              <a:rPr lang="el-GR" sz="2900" dirty="0"/>
              <a:t>κρασιά με εξαιρετική αντοχή στο χρόνο, τρομερή αρωματική πολυπλοκότητα και πιο αντιπροσωπευτικά του </a:t>
            </a:r>
            <a:r>
              <a:rPr lang="en-US" sz="2900" dirty="0"/>
              <a:t>terroir</a:t>
            </a:r>
            <a:endParaRPr lang="el-GR" sz="2900" dirty="0"/>
          </a:p>
          <a:p>
            <a:r>
              <a:rPr lang="el-GR" sz="2900" b="1" dirty="0"/>
              <a:t>Μειονέκτημα: </a:t>
            </a:r>
            <a:r>
              <a:rPr lang="el-GR" sz="2900" dirty="0"/>
              <a:t>πιο δυσπρόσιτα στη νεότητά τους, σχεδόν επιθετικά. Ορισμένα έχουν ελαττώματα λόγω της έλλειψης υγιεινής στα παλιά βαρέλια</a:t>
            </a:r>
          </a:p>
          <a:p>
            <a:r>
              <a:rPr lang="it-IT" sz="2900" dirty="0"/>
              <a:t>Giacomo Conterno, Giuseppe Mascarello, Teobaldo Cappellano,</a:t>
            </a:r>
            <a:r>
              <a:rPr lang="el-GR" sz="2900" dirty="0"/>
              <a:t> </a:t>
            </a:r>
            <a:r>
              <a:rPr lang="it-IT" sz="2900" dirty="0"/>
              <a:t>Giuseppe Rinaldi, </a:t>
            </a:r>
            <a:r>
              <a:rPr lang="en-US" sz="2900" dirty="0"/>
              <a:t>Bruno </a:t>
            </a:r>
            <a:r>
              <a:rPr lang="en-US" sz="2900" dirty="0" err="1"/>
              <a:t>Giacosa</a:t>
            </a:r>
            <a:endParaRPr lang="el-GR" sz="2900" dirty="0"/>
          </a:p>
          <a:p>
            <a:pPr marL="0" indent="0">
              <a:buNone/>
            </a:pPr>
            <a:endParaRPr lang="el-GR" dirty="0"/>
          </a:p>
        </p:txBody>
      </p:sp>
      <p:sp>
        <p:nvSpPr>
          <p:cNvPr id="4" name="Θέση περιεχομένου 3">
            <a:extLst>
              <a:ext uri="{FF2B5EF4-FFF2-40B4-BE49-F238E27FC236}">
                <a16:creationId xmlns:a16="http://schemas.microsoft.com/office/drawing/2014/main" id="{76CC0025-FBE6-476D-9CCD-D8273E1E2D46}"/>
              </a:ext>
            </a:extLst>
          </p:cNvPr>
          <p:cNvSpPr>
            <a:spLocks noGrp="1"/>
          </p:cNvSpPr>
          <p:nvPr>
            <p:ph sz="half" idx="2"/>
          </p:nvPr>
        </p:nvSpPr>
        <p:spPr>
          <a:xfrm>
            <a:off x="6172199" y="1825624"/>
            <a:ext cx="5688367" cy="5032375"/>
          </a:xfrm>
        </p:spPr>
        <p:txBody>
          <a:bodyPr>
            <a:normAutofit fontScale="55000" lnSpcReduction="20000"/>
          </a:bodyPr>
          <a:lstStyle/>
          <a:p>
            <a:pPr marL="0" indent="0">
              <a:buNone/>
            </a:pPr>
            <a:r>
              <a:rPr lang="el-GR" sz="3300" b="1" dirty="0"/>
              <a:t>Μοντέρνα σχολή</a:t>
            </a:r>
          </a:p>
          <a:p>
            <a:pPr marL="0" indent="0">
              <a:buNone/>
            </a:pPr>
            <a:endParaRPr lang="el-GR" sz="2900" dirty="0"/>
          </a:p>
          <a:p>
            <a:r>
              <a:rPr lang="el-GR" sz="2900" dirty="0"/>
              <a:t>Πιο μικρές αποδόσεις και πιο ώριμα σταφύλια</a:t>
            </a:r>
          </a:p>
          <a:p>
            <a:r>
              <a:rPr lang="el-GR" sz="2900" dirty="0"/>
              <a:t>Πολύ πιο σύντομες εκχυλίσεις (</a:t>
            </a:r>
            <a:r>
              <a:rPr lang="en-US" sz="2900" dirty="0" err="1"/>
              <a:t>rotofermentors</a:t>
            </a:r>
            <a:r>
              <a:rPr lang="en-US" sz="2900" dirty="0"/>
              <a:t>)</a:t>
            </a:r>
            <a:endParaRPr lang="el-GR" sz="2900" dirty="0"/>
          </a:p>
          <a:p>
            <a:r>
              <a:rPr lang="el-GR" sz="2900" dirty="0"/>
              <a:t>Χρήση καλλιεργούμενων ζυμών και ελεγχόμενες θερμοκρασίες</a:t>
            </a:r>
          </a:p>
          <a:p>
            <a:r>
              <a:rPr lang="el-GR" sz="2900" dirty="0"/>
              <a:t>Εμμονή στην υγιεινή</a:t>
            </a:r>
            <a:endParaRPr lang="en-US" sz="2900" dirty="0"/>
          </a:p>
          <a:p>
            <a:r>
              <a:rPr lang="el-GR" sz="2900" dirty="0"/>
              <a:t>Ωρίμαση για τουλάχιστον 2 χρόνια</a:t>
            </a:r>
          </a:p>
          <a:p>
            <a:r>
              <a:rPr lang="el-GR" sz="2900" dirty="0"/>
              <a:t>Μικρά βαρέλια, συνήθως </a:t>
            </a:r>
            <a:r>
              <a:rPr lang="en-US" sz="2900" dirty="0"/>
              <a:t>barrique </a:t>
            </a:r>
            <a:r>
              <a:rPr lang="el-GR" sz="2900" dirty="0"/>
              <a:t>από τη Γαλλία</a:t>
            </a:r>
          </a:p>
          <a:p>
            <a:r>
              <a:rPr lang="el-GR" sz="2900" dirty="0"/>
              <a:t>Νέα βαρέλια</a:t>
            </a:r>
          </a:p>
          <a:p>
            <a:r>
              <a:rPr lang="el-GR" sz="2900" b="1" dirty="0"/>
              <a:t>Πλεονέκτημα: </a:t>
            </a:r>
            <a:r>
              <a:rPr lang="el-GR" sz="2900" dirty="0"/>
              <a:t>πιο </a:t>
            </a:r>
            <a:r>
              <a:rPr lang="el-GR" sz="2900" dirty="0" err="1"/>
              <a:t>μοντέρα</a:t>
            </a:r>
            <a:r>
              <a:rPr lang="el-GR" sz="2900" dirty="0"/>
              <a:t> κρασιά, πιο </a:t>
            </a:r>
            <a:r>
              <a:rPr lang="el-GR" sz="2900" dirty="0" err="1"/>
              <a:t>ευκολόπιοτα</a:t>
            </a:r>
            <a:r>
              <a:rPr lang="el-GR" sz="2900" dirty="0"/>
              <a:t> όταν είναι νέα, με πιο </a:t>
            </a:r>
            <a:r>
              <a:rPr lang="el-GR" sz="2900" dirty="0" err="1"/>
              <a:t>φρουτώδη</a:t>
            </a:r>
            <a:r>
              <a:rPr lang="el-GR" sz="2900" dirty="0"/>
              <a:t> αρώματα και πιο μαλακές </a:t>
            </a:r>
            <a:r>
              <a:rPr lang="el-GR" sz="2900" dirty="0" err="1"/>
              <a:t>τανίνες</a:t>
            </a:r>
            <a:endParaRPr lang="el-GR" sz="2900" dirty="0"/>
          </a:p>
          <a:p>
            <a:r>
              <a:rPr lang="el-GR" sz="2900" b="1" dirty="0"/>
              <a:t>Μειονέκτημα: </a:t>
            </a:r>
            <a:r>
              <a:rPr lang="el-GR" sz="2900" dirty="0"/>
              <a:t>κάποια δεν έχουν αντοχή στο χρόνο, ενώ πολλές φορές τα αρώματα του βαρελιού είναι πιο έντονα στη νεότητά τους.</a:t>
            </a:r>
          </a:p>
          <a:p>
            <a:r>
              <a:rPr lang="en-US" sz="2900" dirty="0"/>
              <a:t>Elio </a:t>
            </a:r>
            <a:r>
              <a:rPr lang="en-US" sz="2900" dirty="0" err="1"/>
              <a:t>Altare</a:t>
            </a:r>
            <a:r>
              <a:rPr lang="en-US" sz="2900" dirty="0"/>
              <a:t>, </a:t>
            </a:r>
            <a:r>
              <a:rPr lang="en-US" sz="2900" dirty="0" err="1"/>
              <a:t>Gaja</a:t>
            </a:r>
            <a:r>
              <a:rPr lang="en-US" sz="2900" dirty="0"/>
              <a:t>, Renato </a:t>
            </a:r>
            <a:r>
              <a:rPr lang="en-US" sz="2900" dirty="0" err="1"/>
              <a:t>Ratti</a:t>
            </a:r>
            <a:r>
              <a:rPr lang="en-US" sz="2900" dirty="0"/>
              <a:t>, </a:t>
            </a:r>
            <a:r>
              <a:rPr lang="it-IT" sz="2900" dirty="0"/>
              <a:t>Domenico Clerico, Luciano Sandrone, Renato Corino, Enrico Scavino</a:t>
            </a:r>
            <a:endParaRPr lang="el-GR" dirty="0"/>
          </a:p>
        </p:txBody>
      </p:sp>
    </p:spTree>
    <p:extLst>
      <p:ext uri="{BB962C8B-B14F-4D97-AF65-F5344CB8AC3E}">
        <p14:creationId xmlns:p14="http://schemas.microsoft.com/office/powerpoint/2010/main" val="31469762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TM04033925[[fn=Σταγονίδιο]]</Template>
  <TotalTime>304</TotalTime>
  <Words>2167</Words>
  <Application>Microsoft Office PowerPoint</Application>
  <PresentationFormat>Ευρεία οθόνη</PresentationFormat>
  <Paragraphs>138</Paragraphs>
  <Slides>20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20</vt:i4>
      </vt:variant>
    </vt:vector>
  </HeadingPairs>
  <TitlesOfParts>
    <vt:vector size="24" baseType="lpstr">
      <vt:lpstr>Arial</vt:lpstr>
      <vt:lpstr>Calibri</vt:lpstr>
      <vt:lpstr>Calibri Light</vt:lpstr>
      <vt:lpstr>Θέμα του Office</vt:lpstr>
      <vt:lpstr>Παρουσίαση του PowerPoint</vt:lpstr>
      <vt:lpstr>Τι ήρθαμε να κάνουμε σήμερα εδω;</vt:lpstr>
      <vt:lpstr>Ας καλωρίσουμε λοιπόν όλοι μαζί την Παγκόσμια Ημέρα Ξινόμαυρου με ένα δυνατό χειροκρότημα</vt:lpstr>
      <vt:lpstr>Nebbiolo   Ο Πρίγκηπας του Πιεμόντε</vt:lpstr>
      <vt:lpstr>Λίγα ιστορικά και… βαρετά;</vt:lpstr>
      <vt:lpstr>Nebbiolo: ένας αριστοκράτης όλο νεύρα. </vt:lpstr>
      <vt:lpstr>Τι έχει να μας πει ο κ. Αρνιακός για το κλίμα στο Παρόλο και στο Παρπαρέσκο;</vt:lpstr>
      <vt:lpstr> Λίγα μαθήματα εδαφολογίας παρακαλώ  (το πιο βαρετό slide. Χασμουρηθείτε ελεύθερα). </vt:lpstr>
      <vt:lpstr>Traditional VS Modern (τεράστια συζήτηση)</vt:lpstr>
      <vt:lpstr>Αυτή που δεν έχει δογματισμούς. Και οι δύο</vt:lpstr>
      <vt:lpstr>Ξινόμαυρο.  Ο αρχοντορεμπέτης της Μακεδονίας</vt:lpstr>
      <vt:lpstr>Λίγα ιστορικά και… βαρετά;</vt:lpstr>
      <vt:lpstr>Και πώς είναι ένα κρασί από ξινόμαυρο;</vt:lpstr>
      <vt:lpstr>Εδαφολογικά στοιχεία (Το δεύτερο πιο βαρετό slide. Κι εδώ χασμουρηθείτε ελεύθερα)</vt:lpstr>
      <vt:lpstr>Rustic VS Modern (κι εδώ…)</vt:lpstr>
      <vt:lpstr>Ξανα: αυτή που δεν έχει δογματισμούς.  Και οι δύο</vt:lpstr>
      <vt:lpstr>Side by Side</vt:lpstr>
      <vt:lpstr>Με βάση τα όσα είδαμε παραπάνω, ποιες πιστεύετε ότι είναι οι ομοιότητες ανάμεσα στις δύο ποικιλίες;</vt:lpstr>
      <vt:lpstr>Μία σημαντική επισήμανση και διαφορά</vt:lpstr>
      <vt:lpstr>Λεφτά υπάρχουν.  Πάμε να δοκιμάσουμε κρασιά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Dimitris Motsos</dc:creator>
  <cp:lastModifiedBy>Dimitris Motsos</cp:lastModifiedBy>
  <cp:revision>41</cp:revision>
  <dcterms:created xsi:type="dcterms:W3CDTF">2019-10-28T15:22:14Z</dcterms:created>
  <dcterms:modified xsi:type="dcterms:W3CDTF">2019-10-29T21:39:57Z</dcterms:modified>
</cp:coreProperties>
</file>